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27"/>
  </p:notesMasterIdLst>
  <p:handoutMasterIdLst>
    <p:handoutMasterId r:id="rId128"/>
  </p:handoutMasterIdLst>
  <p:sldIdLst>
    <p:sldId id="602" r:id="rId70"/>
    <p:sldId id="621" r:id="rId71"/>
    <p:sldId id="622" r:id="rId72"/>
    <p:sldId id="613" r:id="rId73"/>
    <p:sldId id="617" r:id="rId74"/>
    <p:sldId id="623" r:id="rId75"/>
    <p:sldId id="618" r:id="rId76"/>
    <p:sldId id="624" r:id="rId77"/>
    <p:sldId id="625" r:id="rId78"/>
    <p:sldId id="626" r:id="rId79"/>
    <p:sldId id="627" r:id="rId80"/>
    <p:sldId id="628" r:id="rId81"/>
    <p:sldId id="641" r:id="rId82"/>
    <p:sldId id="648" r:id="rId83"/>
    <p:sldId id="649" r:id="rId84"/>
    <p:sldId id="652" r:id="rId85"/>
    <p:sldId id="650" r:id="rId86"/>
    <p:sldId id="651" r:id="rId87"/>
    <p:sldId id="653" r:id="rId88"/>
    <p:sldId id="631" r:id="rId89"/>
    <p:sldId id="647" r:id="rId90"/>
    <p:sldId id="640" r:id="rId91"/>
    <p:sldId id="644" r:id="rId92"/>
    <p:sldId id="645" r:id="rId93"/>
    <p:sldId id="630" r:id="rId94"/>
    <p:sldId id="639" r:id="rId95"/>
    <p:sldId id="643" r:id="rId96"/>
    <p:sldId id="629" r:id="rId97"/>
    <p:sldId id="638" r:id="rId98"/>
    <p:sldId id="642" r:id="rId99"/>
    <p:sldId id="672" r:id="rId100"/>
    <p:sldId id="632" r:id="rId101"/>
    <p:sldId id="637" r:id="rId102"/>
    <p:sldId id="633" r:id="rId103"/>
    <p:sldId id="634" r:id="rId104"/>
    <p:sldId id="635" r:id="rId105"/>
    <p:sldId id="636" r:id="rId106"/>
    <p:sldId id="656" r:id="rId107"/>
    <p:sldId id="654" r:id="rId108"/>
    <p:sldId id="659" r:id="rId109"/>
    <p:sldId id="655" r:id="rId110"/>
    <p:sldId id="657" r:id="rId111"/>
    <p:sldId id="662" r:id="rId112"/>
    <p:sldId id="663" r:id="rId113"/>
    <p:sldId id="664" r:id="rId114"/>
    <p:sldId id="658" r:id="rId115"/>
    <p:sldId id="660" r:id="rId116"/>
    <p:sldId id="661" r:id="rId117"/>
    <p:sldId id="665" r:id="rId118"/>
    <p:sldId id="666" r:id="rId119"/>
    <p:sldId id="669" r:id="rId120"/>
    <p:sldId id="667" r:id="rId121"/>
    <p:sldId id="670" r:id="rId122"/>
    <p:sldId id="668" r:id="rId123"/>
    <p:sldId id="671" r:id="rId124"/>
    <p:sldId id="620" r:id="rId125"/>
    <p:sldId id="609" r:id="rId1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15F"/>
    <a:srgbClr val="024E96"/>
    <a:srgbClr val="E0F4FE"/>
    <a:srgbClr val="0073B4"/>
    <a:srgbClr val="438EB7"/>
    <a:srgbClr val="00B9F2"/>
    <a:srgbClr val="007AC2"/>
    <a:srgbClr val="C0E8FF"/>
    <a:srgbClr val="C8EBFF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4" autoAdjust="0"/>
    <p:restoredTop sz="79438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332" y="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48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openxmlformats.org/officeDocument/2006/relationships/slide" Target="slides/slide43.xml"/><Relationship Id="rId16" Type="http://schemas.openxmlformats.org/officeDocument/2006/relationships/customXml" Target="../customXml/item16.xml"/><Relationship Id="rId107" Type="http://schemas.openxmlformats.org/officeDocument/2006/relationships/slide" Target="slides/slide38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slide" Target="slides/slide33.xml"/><Relationship Id="rId123" Type="http://schemas.openxmlformats.org/officeDocument/2006/relationships/slide" Target="slides/slide54.xml"/><Relationship Id="rId128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113" Type="http://schemas.openxmlformats.org/officeDocument/2006/relationships/slide" Target="slides/slide44.xml"/><Relationship Id="rId118" Type="http://schemas.openxmlformats.org/officeDocument/2006/relationships/slide" Target="slides/slide49.xml"/><Relationship Id="rId126" Type="http://schemas.openxmlformats.org/officeDocument/2006/relationships/slide" Target="slides/slide5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121" Type="http://schemas.openxmlformats.org/officeDocument/2006/relationships/slide" Target="slides/slide5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slide" Target="slides/slide34.xml"/><Relationship Id="rId108" Type="http://schemas.openxmlformats.org/officeDocument/2006/relationships/slide" Target="slides/slide39.xml"/><Relationship Id="rId116" Type="http://schemas.openxmlformats.org/officeDocument/2006/relationships/slide" Target="slides/slide47.xml"/><Relationship Id="rId124" Type="http://schemas.openxmlformats.org/officeDocument/2006/relationships/slide" Target="slides/slide55.xml"/><Relationship Id="rId129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11" Type="http://schemas.openxmlformats.org/officeDocument/2006/relationships/slide" Target="slides/slide42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37.xml"/><Relationship Id="rId114" Type="http://schemas.openxmlformats.org/officeDocument/2006/relationships/slide" Target="slides/slide45.xml"/><Relationship Id="rId119" Type="http://schemas.openxmlformats.org/officeDocument/2006/relationships/slide" Target="slides/slide50.xml"/><Relationship Id="rId127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122" Type="http://schemas.openxmlformats.org/officeDocument/2006/relationships/slide" Target="slides/slide53.xml"/><Relationship Id="rId13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0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120" Type="http://schemas.openxmlformats.org/officeDocument/2006/relationships/slide" Target="slides/slide51.xml"/><Relationship Id="rId125" Type="http://schemas.openxmlformats.org/officeDocument/2006/relationships/slide" Target="slides/slide56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110" Type="http://schemas.openxmlformats.org/officeDocument/2006/relationships/slide" Target="slides/slide41.xml"/><Relationship Id="rId115" Type="http://schemas.openxmlformats.org/officeDocument/2006/relationships/slide" Target="slides/slide46.xml"/><Relationship Id="rId131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1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3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2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83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5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5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6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78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7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79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9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70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1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81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65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32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16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96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60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9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99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60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2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13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84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90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40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26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21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09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3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7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53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71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77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76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7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45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66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1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2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144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4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0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5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3/15/2018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3/15/2018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3/15/2018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kdnuggets.com/2017/08/python-overtakes-r-leader-analytics-data-science.html" TargetMode="Externa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ivingatlas.arcgis.com/en/browse/#s=0" TargetMode="Externa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5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8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2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gif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"/>
            <a:ext cx="12212929" cy="6869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51602" y="628082"/>
            <a:ext cx="1043747" cy="38124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823694" y="2036910"/>
            <a:ext cx="8227908" cy="914400"/>
          </a:xfrm>
        </p:spPr>
        <p:txBody>
          <a:bodyPr/>
          <a:lstStyle/>
          <a:p>
            <a:pPr algn="l"/>
            <a:r>
              <a:rPr lang="en-US" sz="4800" b="0" dirty="0"/>
              <a:t>ArcGIS API for Python for Data Scientists</a:t>
            </a: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828802" y="3003305"/>
            <a:ext cx="5641382" cy="914400"/>
          </a:xfrm>
        </p:spPr>
        <p:txBody>
          <a:bodyPr/>
          <a:lstStyle/>
          <a:p>
            <a:pPr algn="l"/>
            <a:r>
              <a:rPr lang="en-US" dirty="0"/>
              <a:t>Andrew Chapkowski</a:t>
            </a:r>
          </a:p>
          <a:p>
            <a:pPr algn="l"/>
            <a:r>
              <a:rPr lang="en-US" dirty="0"/>
              <a:t>Alberto Nieto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9096" y="6098478"/>
            <a:ext cx="3388659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dirty="0" err="1">
                <a:solidFill>
                  <a:schemeClr val="tx1">
                    <a:alpha val="35000"/>
                  </a:schemeClr>
                </a:solidFill>
              </a:rPr>
              <a:t>Esri</a:t>
            </a:r>
            <a:r>
              <a:rPr lang="en-US" sz="1600" b="1" dirty="0">
                <a:solidFill>
                  <a:schemeClr val="tx1">
                    <a:alpha val="35000"/>
                  </a:schemeClr>
                </a:solidFill>
              </a:rPr>
              <a:t> Developer </a:t>
            </a:r>
            <a:r>
              <a:rPr lang="en-US" sz="1600" b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>
                <a:solidFill>
                  <a:schemeClr val="tx1">
                    <a:alpha val="35000"/>
                  </a:schemeClr>
                </a:solidFill>
              </a:rPr>
              <a:t>DC</a:t>
            </a:r>
            <a:endParaRPr lang="en-US" sz="1600" b="1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164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E382F-C98F-49AB-B306-C6F969DB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543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F32BA-553A-493E-B715-4972BE71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191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333F4F96-F1DB-486F-96F9-9403C33FAAD0}"/>
              </a:ext>
            </a:extLst>
          </p:cNvPr>
          <p:cNvSpPr txBox="1">
            <a:spLocks/>
          </p:cNvSpPr>
          <p:nvPr/>
        </p:nvSpPr>
        <p:spPr>
          <a:xfrm>
            <a:off x="901920" y="2814364"/>
            <a:ext cx="6245411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Discover relationships, patterns and trends in data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arcgis.feature 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submodules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B368660-649B-4392-B366-8C0E6BB9A53C}"/>
              </a:ext>
            </a:extLst>
          </p:cNvPr>
          <p:cNvSpPr txBox="1">
            <a:spLocks/>
          </p:cNvSpPr>
          <p:nvPr/>
        </p:nvSpPr>
        <p:spPr>
          <a:xfrm>
            <a:off x="901920" y="2023648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Spatial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0815940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4EA8B18-2696-4445-BD76-D9909BAA9B2E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Spatial Analysis Tools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3FDBC0B-2B98-4CF8-A0A0-23717A3163DC}"/>
              </a:ext>
            </a:extLst>
          </p:cNvPr>
          <p:cNvSpPr txBox="1">
            <a:spLocks/>
          </p:cNvSpPr>
          <p:nvPr/>
        </p:nvSpPr>
        <p:spPr>
          <a:xfrm>
            <a:off x="914400" y="182880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Summarize Data</a:t>
            </a:r>
          </a:p>
          <a:p>
            <a:r>
              <a:rPr lang="en-US" b="0" dirty="0"/>
              <a:t>Find Locations</a:t>
            </a:r>
          </a:p>
          <a:p>
            <a:r>
              <a:rPr lang="en-US" b="0" dirty="0"/>
              <a:t>Data Enrichment</a:t>
            </a:r>
          </a:p>
          <a:p>
            <a:r>
              <a:rPr lang="en-US" b="0" dirty="0"/>
              <a:t>Analyze Patterns</a:t>
            </a:r>
          </a:p>
          <a:p>
            <a:r>
              <a:rPr lang="en-US" b="0" dirty="0"/>
              <a:t>Use Proximity</a:t>
            </a:r>
          </a:p>
          <a:p>
            <a:r>
              <a:rPr lang="en-US" b="0" dirty="0"/>
              <a:t>Manage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24CE2-F2D6-42F4-946E-9E58DB2D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29" y="1313937"/>
            <a:ext cx="4038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518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BD9B4C6A-AC02-439A-8413-0EFEE679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Summarize Data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C65C7AE-05C2-42DC-A920-9516599CE023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Calculate summary statistics for features and attributes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9CC62-A5E2-4530-B88F-E969DDAE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95" y="1691727"/>
            <a:ext cx="8524875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D7338-5DB5-4EEA-99D1-11A4CBE5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239" y="4275641"/>
            <a:ext cx="8759870" cy="2108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BE9CF-FF40-41C8-B2B8-240461E4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335" y="1367348"/>
            <a:ext cx="2895600" cy="213360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086056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02D7C2EC-4A31-4003-909A-FA39863D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Enrich Layer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E1CC49B-F20D-46AD-ABC1-A4E34CCFABA1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Add detailed demographic data and statistics to your analysis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83A5B-702A-4E56-832B-ABAD38672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43060"/>
            <a:ext cx="9004729" cy="48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852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362382D5-C669-4CB3-BA01-57D0D075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Use Proximity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75EC42F-A74C-47EB-9A85-C344468F8A2F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“What is near what?”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19131-DFD1-469B-A9CE-4F28EEB22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3" y="1699701"/>
            <a:ext cx="8555393" cy="343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EB378-A55A-4B1C-997E-F338B6D83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503" y="1037641"/>
            <a:ext cx="2924175" cy="2609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73C68-05CB-47D7-AC1C-CD425A6C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44" y="4540992"/>
            <a:ext cx="96583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318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E81A1DF-F824-4E43-B375-905ABB9A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Use Proximity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993F73E-4103-4ED1-B5C7-ADDA029F5F4E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“What is near what?”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7BE9A-3D67-4351-BDB3-166858EC3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81" y="1696194"/>
            <a:ext cx="9439275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D0B6-3706-4D99-A5D8-6D56E412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503" y="1037641"/>
            <a:ext cx="2924175" cy="2609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6919B-EC39-4286-85C8-E1E42244D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996" y="4856626"/>
            <a:ext cx="88011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580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64D5877F-BEC8-43D7-BACE-FA8F733B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Manage Data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B0C4A0A-55E6-4AFB-96C2-B0496E14E193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Manage geographic data, overlay layers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5E3B4-9A4F-49CC-83F1-6207976B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81" y="1696194"/>
            <a:ext cx="9439275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06A4C5-9CFC-4468-A57B-46DB9B0BF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51" y="4809001"/>
            <a:ext cx="8858250" cy="169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1F39C-7018-457C-85D0-E43F3A85D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971" y="966585"/>
            <a:ext cx="2981325" cy="2152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057904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DDA32023-3A5F-46B5-85DD-FDC17CE2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Analyze Patterns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A5234BF-1A8F-4834-BB9E-EE165BD93C79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b="0"/>
              <a:t>Identify, quantify, and visualize spatial patterns in your data.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6E075-0724-44EC-B390-6E536EF0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673" y="1953900"/>
            <a:ext cx="8572500" cy="3495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32AB8-293F-4036-8EAF-52422E42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827" y="4959415"/>
            <a:ext cx="88582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9DB0D-1BC8-49E0-B984-8A5331251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798" y="2449267"/>
            <a:ext cx="2952750" cy="21907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22000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2217400" cy="6872287"/>
            <a:chOff x="0" y="0"/>
            <a:chExt cx="12217400" cy="6872287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0" dirty="0"/>
              <a:t>Introduction</a:t>
            </a:r>
          </a:p>
          <a:p>
            <a:pPr lvl="1"/>
            <a:r>
              <a:rPr lang="en-US" b="0" dirty="0"/>
              <a:t>ArcGIS platform</a:t>
            </a:r>
          </a:p>
          <a:p>
            <a:r>
              <a:rPr lang="en-US" b="0" dirty="0"/>
              <a:t>Analysis</a:t>
            </a:r>
          </a:p>
          <a:p>
            <a:pPr lvl="1"/>
            <a:r>
              <a:rPr lang="en-US" b="0" dirty="0"/>
              <a:t>Spatial </a:t>
            </a:r>
            <a:r>
              <a:rPr lang="en-US" b="0" dirty="0" err="1"/>
              <a:t>DataFrame</a:t>
            </a:r>
            <a:endParaRPr lang="en-US" b="0" dirty="0"/>
          </a:p>
          <a:p>
            <a:pPr lvl="1"/>
            <a:r>
              <a:rPr lang="en-US" b="0" dirty="0"/>
              <a:t>Tensor Flow Demo</a:t>
            </a:r>
          </a:p>
          <a:p>
            <a:r>
              <a:rPr lang="en-US" b="0" dirty="0"/>
              <a:t>Using ArcGIS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04815241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D04CD-7C6E-4367-83FF-C1889CDE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6BDD5D13-AA57-4806-9E57-13B70ADFDB7E}"/>
              </a:ext>
            </a:extLst>
          </p:cNvPr>
          <p:cNvSpPr txBox="1">
            <a:spLocks/>
          </p:cNvSpPr>
          <p:nvPr/>
        </p:nvSpPr>
        <p:spPr>
          <a:xfrm>
            <a:off x="942565" y="2834463"/>
            <a:ext cx="6245411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</a:rPr>
              <a:t>Geocoding, Batch geocoding, reverse geocoding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arcgis.geocoding 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module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1039C99-2FC7-49AA-AA57-59B6F466D405}"/>
              </a:ext>
            </a:extLst>
          </p:cNvPr>
          <p:cNvSpPr txBox="1">
            <a:spLocks/>
          </p:cNvSpPr>
          <p:nvPr/>
        </p:nvSpPr>
        <p:spPr>
          <a:xfrm>
            <a:off x="942565" y="2043747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Geocoding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420347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3FD11E72-AE86-4CBF-90F6-B3C1A00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DCD8DAA-BE6E-4527-A666-1AEA94A4466F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Single line or multi field addresses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10E88-64D4-453C-9BFD-FE0E2F6E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67" y="1614631"/>
            <a:ext cx="7629525" cy="375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9B484-2F42-436A-A57B-3922BB88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744" y="1114066"/>
            <a:ext cx="4042131" cy="178904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C5F6-13A5-4944-9C57-14E244A95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60" y="4948691"/>
            <a:ext cx="3905250" cy="1476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3DD43-CD72-4AA7-93C5-533A4BB2C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188" y="4191581"/>
            <a:ext cx="7629525" cy="23117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638757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C9783DDF-AC65-4B2B-BFE7-9B519CED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125037A-0523-4D13-A9BD-EC9202D3BE9E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Points of Interest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09FFC-1C2C-4E6A-B90B-A5485913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76" y="1464681"/>
            <a:ext cx="7620000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E79DE-A6B0-4CC6-ABFE-5B042E04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4760500"/>
            <a:ext cx="8896350" cy="1162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383365-AD4B-4650-B002-D3EB825D89DE}"/>
              </a:ext>
            </a:extLst>
          </p:cNvPr>
          <p:cNvSpPr txBox="1"/>
          <p:nvPr/>
        </p:nvSpPr>
        <p:spPr>
          <a:xfrm>
            <a:off x="685800" y="1787292"/>
            <a:ext cx="3537876" cy="295737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Cultura</a:t>
            </a:r>
            <a:r>
              <a:rPr lang="en-US" sz="1400" dirty="0"/>
              <a:t>l or geographic landmarks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n-ea"/>
                <a:cs typeface="+mn-cs"/>
              </a:rPr>
              <a:t>Businesses by name or category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Administrative divisions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404286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685E942-446F-4A1B-BD76-B89C49A0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Batch Geocoding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608D8-6E76-4752-B772-F0053EA84A08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Geocode an entire list of single line or multi field addresses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0D4C9-CE0E-4EBC-8870-7BA19BA9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11235"/>
            <a:ext cx="7629525" cy="3790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F57E2-9C50-4D94-BB86-44839152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298" y="844746"/>
            <a:ext cx="3037798" cy="254707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65BFB-E66A-4046-8369-FBD803DE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4211914"/>
            <a:ext cx="7255391" cy="16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363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50AA4BEC-D973-4027-8DFF-51808674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Reverse Geocode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80441D-9C5E-49E4-8EA7-AEC0DE172FC2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b="0"/>
              <a:t>Determines address at a particular x/y location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79DBD-E4AE-4667-BC68-43919146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98825"/>
            <a:ext cx="8905875" cy="372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6B17D-0963-4FD5-B4C7-AEAF19F4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24" y="1178217"/>
            <a:ext cx="4962741" cy="230696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184363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D04CD-7C6E-4367-83FF-C1889CDE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8728EF04-C8F1-476D-85B6-363F5B5C1718}"/>
              </a:ext>
            </a:extLst>
          </p:cNvPr>
          <p:cNvSpPr txBox="1">
            <a:spLocks/>
          </p:cNvSpPr>
          <p:nvPr/>
        </p:nvSpPr>
        <p:spPr>
          <a:xfrm>
            <a:off x="1279016" y="2980570"/>
            <a:ext cx="6902458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Routing and directions, location allocation, service areas…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arcgis.network.analysis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 module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859BDAE-A250-444E-833E-10822DFAC2A6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Network 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49099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4DC0E63E-BA89-414E-A883-BB71CCC6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Network analysis capabilities and tools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E33BAF9-2E80-427B-BBA7-F020EBCF92C7}"/>
              </a:ext>
            </a:extLst>
          </p:cNvPr>
          <p:cNvSpPr txBox="1">
            <a:spLocks/>
          </p:cNvSpPr>
          <p:nvPr/>
        </p:nvSpPr>
        <p:spPr>
          <a:xfrm>
            <a:off x="685800" y="93545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0"/>
              <a:t>Commercial grade, traffic aware routing and directions for multiple travel modes 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65208-6D84-4CE9-A391-32C0C9BB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35139"/>
            <a:ext cx="10820400" cy="45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674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CF6BC1CB-FEB8-43D5-8473-31E1D757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Network analysis – Service Areas</a:t>
            </a:r>
          </a:p>
        </p:txBody>
      </p:sp>
      <p:pic>
        <p:nvPicPr>
          <p:cNvPr id="5" name="Picture 2" descr="http://esri.github.io/arcgis-python-api/notebooks/nbimages/04_service_areas_01.png">
            <a:extLst>
              <a:ext uri="{FF2B5EF4-FFF2-40B4-BE49-F238E27FC236}">
                <a16:creationId xmlns:a16="http://schemas.microsoft.com/office/drawing/2014/main" id="{530BB0B3-ABC5-42FE-B6FF-C830C212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404911"/>
            <a:ext cx="5882268" cy="2362263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esri.github.io/arcgis-python-api/notebooks/nbimages/04_service_areas_02.gif">
            <a:extLst>
              <a:ext uri="{FF2B5EF4-FFF2-40B4-BE49-F238E27FC236}">
                <a16:creationId xmlns:a16="http://schemas.microsoft.com/office/drawing/2014/main" id="{CD103425-D176-48A8-9EAD-C2F9354BF1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664" y="2334112"/>
            <a:ext cx="5722666" cy="227985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F0914-6372-465A-BEF9-7ACA01372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683848"/>
            <a:ext cx="8801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6655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D002D0BE-F402-4D12-A4EB-D65A70248EA5}"/>
              </a:ext>
            </a:extLst>
          </p:cNvPr>
          <p:cNvSpPr txBox="1">
            <a:spLocks/>
          </p:cNvSpPr>
          <p:nvPr/>
        </p:nvSpPr>
        <p:spPr>
          <a:xfrm>
            <a:off x="1279016" y="2980570"/>
            <a:ext cx="7720018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Enrich your analysis with demographic and business data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arcgis.geoenrichment 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module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AB418-8EE3-42E3-A95B-8F7BC3BF98AB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GeoEnrichment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7537882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498C572-4A7E-4982-BBAA-339DE6939B20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GeoEnrichment</a:t>
            </a:r>
            <a:endParaRPr lang="en-US" sz="2800" b="0" dirty="0"/>
          </a:p>
          <a:p>
            <a:pPr algn="l"/>
            <a:endParaRPr lang="en-US" sz="2800" b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83EB90D-EB8C-4461-8D9F-7D8482EC446B}"/>
              </a:ext>
            </a:extLst>
          </p:cNvPr>
          <p:cNvSpPr txBox="1">
            <a:spLocks/>
          </p:cNvSpPr>
          <p:nvPr/>
        </p:nvSpPr>
        <p:spPr>
          <a:xfrm>
            <a:off x="908305" y="1360822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GB" b="0" dirty="0"/>
              <a:t>Get facts about a location or area </a:t>
            </a:r>
          </a:p>
          <a:p>
            <a:pPr lvl="1"/>
            <a:r>
              <a:rPr lang="en-US" b="0" dirty="0"/>
              <a:t>Street addresses</a:t>
            </a:r>
          </a:p>
          <a:p>
            <a:pPr lvl="1"/>
            <a:r>
              <a:rPr lang="en-US" b="0" dirty="0"/>
              <a:t>Points, lines and polygon geometries</a:t>
            </a:r>
          </a:p>
          <a:p>
            <a:pPr lvl="1"/>
            <a:r>
              <a:rPr lang="en-US" b="0" dirty="0"/>
              <a:t>Within a drive time or service area</a:t>
            </a:r>
          </a:p>
          <a:p>
            <a:pPr lvl="1"/>
            <a:r>
              <a:rPr lang="en-US" b="0" dirty="0"/>
              <a:t>Named geographical areas</a:t>
            </a:r>
          </a:p>
          <a:p>
            <a:pPr lvl="2"/>
            <a:r>
              <a:rPr lang="en-US" b="0" dirty="0"/>
              <a:t>Counties or block groups in California</a:t>
            </a:r>
          </a:p>
          <a:p>
            <a:pPr lvl="2"/>
            <a:r>
              <a:rPr lang="en-US" b="0" dirty="0"/>
              <a:t>Districts and subdistricts in India</a:t>
            </a:r>
          </a:p>
          <a:p>
            <a:r>
              <a:rPr lang="en-US" b="0" dirty="0"/>
              <a:t>Create charts and choropleth maps</a:t>
            </a:r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B50A-22E4-4A54-A36D-B196B0E9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206304"/>
            <a:ext cx="4572196" cy="224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26D7D2-D88F-4613-B48C-2BA647F74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48" y="3825051"/>
            <a:ext cx="4580585" cy="247809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26645-8F2A-4C2D-96FB-389C912A2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38" y="4545982"/>
            <a:ext cx="4854962" cy="17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021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Introduction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646823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F19F0F39-9520-453C-89B3-7B1BA37DBA55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GeoEnrichment</a:t>
            </a:r>
            <a:r>
              <a:rPr lang="en-US" sz="2800" b="0" dirty="0"/>
              <a:t> – create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97191-2103-4C9D-BFDF-355C440B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114" y="925960"/>
            <a:ext cx="4062537" cy="523467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D1604-7A85-4420-A727-0D263DFC9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16" y="4934452"/>
            <a:ext cx="6401846" cy="1130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AD33C-54ED-4A0C-B8DB-DEC013C4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16" y="1631199"/>
            <a:ext cx="5035008" cy="30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772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451575"/>
            <a:ext cx="7318447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 </a:t>
            </a:r>
            <a:r>
              <a:rPr lang="en-US" sz="5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GeoEnrichment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7A64D-6FE4-485E-8CAD-331AA49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5792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94AC1-B5D9-4621-8B8B-52783C9D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5E436CA-D4D2-410D-A0BF-26E7FE48BC5F}"/>
              </a:ext>
            </a:extLst>
          </p:cNvPr>
          <p:cNvSpPr txBox="1">
            <a:spLocks/>
          </p:cNvSpPr>
          <p:nvPr/>
        </p:nvSpPr>
        <p:spPr>
          <a:xfrm>
            <a:off x="1279016" y="2980570"/>
            <a:ext cx="8779384" cy="66684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Fast distributed spatio-temporal analysis of large vector and tabular data</a:t>
            </a:r>
          </a:p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arcgis.geoanalytics </a:t>
            </a:r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module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A6138962-6F55-4917-85E4-E14B3D360EF9}"/>
              </a:ext>
            </a:extLst>
          </p:cNvPr>
          <p:cNvSpPr txBox="1">
            <a:spLocks/>
          </p:cNvSpPr>
          <p:nvPr/>
        </p:nvSpPr>
        <p:spPr>
          <a:xfrm>
            <a:off x="1279016" y="2189854"/>
            <a:ext cx="6632870" cy="74930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5400" b="0">
                <a:ea typeface="Avenir LT Std 55 Roman" charset="0"/>
                <a:cs typeface="Avenir LT Std 55 Roman" charset="0"/>
              </a:rPr>
              <a:t>GeoAnalytics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578063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F04FBDB-104A-4672-A097-615B196BACB4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518160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GeoAnalytics</a:t>
            </a:r>
            <a:r>
              <a:rPr lang="en-US" sz="2800" b="0" dirty="0"/>
              <a:t>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C7714C3-624D-440E-BDAA-14982A85097E}"/>
              </a:ext>
            </a:extLst>
          </p:cNvPr>
          <p:cNvSpPr txBox="1">
            <a:spLocks/>
          </p:cNvSpPr>
          <p:nvPr/>
        </p:nvSpPr>
        <p:spPr>
          <a:xfrm>
            <a:off x="914400" y="1828800"/>
            <a:ext cx="10369296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Summarize Data</a:t>
            </a:r>
          </a:p>
          <a:p>
            <a:r>
              <a:rPr lang="en-US" b="0" dirty="0"/>
              <a:t>Manage Data</a:t>
            </a:r>
          </a:p>
          <a:p>
            <a:r>
              <a:rPr lang="en-US" b="0" dirty="0"/>
              <a:t>Use Proximity</a:t>
            </a:r>
          </a:p>
          <a:p>
            <a:r>
              <a:rPr lang="en-US" b="0" dirty="0"/>
              <a:t>Find Locations</a:t>
            </a:r>
          </a:p>
          <a:p>
            <a:r>
              <a:rPr lang="en-US" b="0" dirty="0"/>
              <a:t>Analyze Patterns</a:t>
            </a:r>
          </a:p>
          <a:p>
            <a:endParaRPr lang="en-US" b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AABE2-73E4-459F-93EC-3B5A1505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05" y="1657852"/>
            <a:ext cx="2447925" cy="327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CFD17-21A8-482D-A526-1E88BC1F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758" y="2570704"/>
            <a:ext cx="23050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679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16917-2085-4D3D-A0B3-33F63033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8A7F0-03C4-4078-871B-11BA4DC9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DB6AC-0F0E-4FF4-A638-5DFA369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7DE21-4799-443F-8DAD-7B31CF7D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45438E4D-705F-4D02-886E-13FACA49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8757082" cy="666849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</a:rPr>
              <a:t>Feature layers as a Pandas </a:t>
            </a:r>
            <a:r>
              <a:rPr lang="en-US" sz="2000" dirty="0" err="1">
                <a:solidFill>
                  <a:schemeClr val="tx1"/>
                </a:solidFill>
              </a:rPr>
              <a:t>dataframe</a:t>
            </a:r>
            <a:endParaRPr lang="en-US" sz="2000" dirty="0">
              <a:solidFill>
                <a:schemeClr val="tx1"/>
              </a:solidFill>
            </a:endParaRP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err="1">
                <a:solidFill>
                  <a:schemeClr val="tx1"/>
                </a:solidFill>
                <a:latin typeface="Consolas" panose="020B0609020204030204" pitchFamily="49" charset="0"/>
                <a:cs typeface="Avenir LT Std 65 Medium" charset="0"/>
              </a:rPr>
              <a:t>arcgis.features.SpatialDataFrame</a:t>
            </a: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 class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D790927A-2977-4585-9E80-214F1012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16" y="2195369"/>
            <a:ext cx="8957804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Spatial Data Frame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3235291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CA74CCA-705A-439B-ADE1-266895A06E32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What is a Spatial Data Frame?</a:t>
            </a:r>
          </a:p>
          <a:p>
            <a:pPr algn="l"/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189D2-07DE-4D5B-9B22-6122B35F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5" y="1602201"/>
            <a:ext cx="4739653" cy="2797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3D52-A67E-4A36-BC04-BE94264F5CEC}"/>
              </a:ext>
            </a:extLst>
          </p:cNvPr>
          <p:cNvSpPr txBox="1"/>
          <p:nvPr/>
        </p:nvSpPr>
        <p:spPr>
          <a:xfrm>
            <a:off x="6347205" y="2295980"/>
            <a:ext cx="4607859" cy="3334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Built on </a:t>
            </a:r>
            <a:r>
              <a:rPr lang="en-US" sz="2000" b="1" dirty="0"/>
              <a:t>Pandas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Easy to Update, Query and Add New Content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Quickly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254524989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7A25359-A89F-488D-94C1-AA0AF3BDF207}"/>
              </a:ext>
            </a:extLst>
          </p:cNvPr>
          <p:cNvSpPr txBox="1">
            <a:spLocks/>
          </p:cNvSpPr>
          <p:nvPr/>
        </p:nvSpPr>
        <p:spPr>
          <a:xfrm>
            <a:off x="853088" y="118820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/>
              <a:t>Analysts, Data Scientists and Developers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591740-4088-4F66-B8F0-450F59768081}"/>
              </a:ext>
            </a:extLst>
          </p:cNvPr>
          <p:cNvSpPr txBox="1">
            <a:spLocks/>
          </p:cNvSpPr>
          <p:nvPr/>
        </p:nvSpPr>
        <p:spPr>
          <a:xfrm>
            <a:off x="5025328" y="5488632"/>
            <a:ext cx="9663449" cy="22542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000" dirty="0"/>
              <a:t>Source: </a:t>
            </a:r>
            <a:r>
              <a:rPr lang="en-US" sz="1000" dirty="0" err="1"/>
              <a:t>PyCon</a:t>
            </a:r>
            <a:r>
              <a:rPr lang="en-US" sz="1000" dirty="0"/>
              <a:t> India 2018 </a:t>
            </a:r>
            <a:r>
              <a:rPr lang="en-GB" sz="1000" dirty="0"/>
              <a:t>Python And Data: Past, Present And Future By Peter Wang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8FFD-33EA-43C4-A816-BF4BBDB62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09" y="682625"/>
            <a:ext cx="8835705" cy="48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7858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1EEBAA67-062E-465B-A3B8-C1EE7A6DCDF7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Built to do Work!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EA5AD-9793-48BA-A358-E7B58160308A}"/>
              </a:ext>
            </a:extLst>
          </p:cNvPr>
          <p:cNvSpPr/>
          <p:nvPr/>
        </p:nvSpPr>
        <p:spPr bwMode="auto">
          <a:xfrm>
            <a:off x="1389888" y="2277090"/>
            <a:ext cx="2029968" cy="833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FIONA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316FA-0DA9-487A-9263-119486E47855}"/>
              </a:ext>
            </a:extLst>
          </p:cNvPr>
          <p:cNvSpPr/>
          <p:nvPr/>
        </p:nvSpPr>
        <p:spPr bwMode="auto">
          <a:xfrm>
            <a:off x="2078737" y="3358511"/>
            <a:ext cx="2029968" cy="8330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Shapely</a:t>
            </a:r>
          </a:p>
        </p:txBody>
      </p:sp>
      <p:pic>
        <p:nvPicPr>
          <p:cNvPr id="8" name="Picture 2" descr="Image result for esri logo">
            <a:extLst>
              <a:ext uri="{FF2B5EF4-FFF2-40B4-BE49-F238E27FC236}">
                <a16:creationId xmlns:a16="http://schemas.microsoft.com/office/drawing/2014/main" id="{97CC8CAA-1A82-49E5-8546-F73E0BAAD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276" y="2334177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AA1C19-BF78-4D83-9181-52F56E54ED29}"/>
              </a:ext>
            </a:extLst>
          </p:cNvPr>
          <p:cNvGrpSpPr/>
          <p:nvPr/>
        </p:nvGrpSpPr>
        <p:grpSpPr>
          <a:xfrm>
            <a:off x="4840224" y="2301650"/>
            <a:ext cx="2170176" cy="1714045"/>
            <a:chOff x="5017008" y="1330338"/>
            <a:chExt cx="2170176" cy="1714045"/>
          </a:xfrm>
        </p:grpSpPr>
        <p:pic>
          <p:nvPicPr>
            <p:cNvPr id="10" name="Picture 4" descr="Image result for pyshp">
              <a:extLst>
                <a:ext uri="{FF2B5EF4-FFF2-40B4-BE49-F238E27FC236}">
                  <a16:creationId xmlns:a16="http://schemas.microsoft.com/office/drawing/2014/main" id="{A08C0A36-883E-4BB8-921B-483B35AF5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008" y="1330338"/>
              <a:ext cx="1683561" cy="168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09B6A1-8D2C-4F9F-A486-CB361DBCCFB2}"/>
                </a:ext>
              </a:extLst>
            </p:cNvPr>
            <p:cNvSpPr/>
            <p:nvPr/>
          </p:nvSpPr>
          <p:spPr bwMode="auto">
            <a:xfrm>
              <a:off x="5858788" y="2686661"/>
              <a:ext cx="1328396" cy="35772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rPr>
                <a:t>Pyshp</a:t>
              </a: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45397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39E05E4-A2B6-44CE-BD90-8B220E043E4A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Benefits of Spatial Data Frame</a:t>
            </a:r>
          </a:p>
          <a:p>
            <a:pPr algn="l"/>
            <a:endParaRPr lang="en-US" sz="2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71FF75-B93B-4C78-B050-0C28465E995A}"/>
              </a:ext>
            </a:extLst>
          </p:cNvPr>
          <p:cNvGrpSpPr/>
          <p:nvPr/>
        </p:nvGrpSpPr>
        <p:grpSpPr>
          <a:xfrm>
            <a:off x="7687521" y="1254032"/>
            <a:ext cx="3562847" cy="4753638"/>
            <a:chOff x="7687521" y="1254032"/>
            <a:chExt cx="3562847" cy="4753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2A7BA-637B-40EE-BDD2-A125C8020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521" y="1254032"/>
              <a:ext cx="3562847" cy="47536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D80731-B07E-4D2B-B657-86FC962D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8538" y="3429000"/>
              <a:ext cx="1426952" cy="12846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9297EF-9009-4525-A7A0-C09574A87F40}"/>
              </a:ext>
            </a:extLst>
          </p:cNvPr>
          <p:cNvSpPr txBox="1"/>
          <p:nvPr/>
        </p:nvSpPr>
        <p:spPr>
          <a:xfrm>
            <a:off x="874228" y="1571293"/>
            <a:ext cx="4710784" cy="27998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Packs large datasets into memory efficiently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Spatial Indexing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Consumes multiple data format</a:t>
            </a: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Small footprint with BIG results</a:t>
            </a:r>
          </a:p>
        </p:txBody>
      </p:sp>
    </p:spTree>
    <p:extLst>
      <p:ext uri="{BB962C8B-B14F-4D97-AF65-F5344CB8AC3E}">
        <p14:creationId xmlns:p14="http://schemas.microsoft.com/office/powerpoint/2010/main" val="752269695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1A943489-7B99-496D-9C2B-CD719A997431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Geometry Engine Support</a:t>
            </a:r>
          </a:p>
          <a:p>
            <a:pPr algn="l"/>
            <a:endParaRPr lang="en-US" sz="2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083824-AA1D-46BF-B2E3-2E2B2617F43D}"/>
              </a:ext>
            </a:extLst>
          </p:cNvPr>
          <p:cNvGrpSpPr/>
          <p:nvPr/>
        </p:nvGrpSpPr>
        <p:grpSpPr>
          <a:xfrm>
            <a:off x="7687521" y="1254032"/>
            <a:ext cx="3562847" cy="4753638"/>
            <a:chOff x="7687521" y="1254032"/>
            <a:chExt cx="3562847" cy="47536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3E8B44-BEB9-43FD-AC8F-2659714E6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521" y="1254032"/>
              <a:ext cx="3562847" cy="47536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901882-5C7F-4335-9C5D-15C278CFD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8538" y="3429000"/>
              <a:ext cx="1426952" cy="12846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5855A5-D2F5-49F7-AEAF-E687226AF04B}"/>
              </a:ext>
            </a:extLst>
          </p:cNvPr>
          <p:cNvSpPr txBox="1"/>
          <p:nvPr/>
        </p:nvSpPr>
        <p:spPr>
          <a:xfrm>
            <a:off x="874228" y="1571294"/>
            <a:ext cx="4710784" cy="1323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ArcPy</a:t>
            </a: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a typeface="+mn-ea"/>
                <a:cs typeface="+mn-cs"/>
              </a:rPr>
              <a:t>Shapely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87962D5-5CED-4741-8C2D-42900BD3EE9E}"/>
              </a:ext>
            </a:extLst>
          </p:cNvPr>
          <p:cNvSpPr txBox="1">
            <a:spLocks/>
          </p:cNvSpPr>
          <p:nvPr/>
        </p:nvSpPr>
        <p:spPr>
          <a:xfrm>
            <a:off x="685798" y="2837004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Data Reader Support</a:t>
            </a:r>
          </a:p>
          <a:p>
            <a:pPr algn="l"/>
            <a:endParaRPr lang="en-US" sz="28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1A8B-5667-49BE-95F5-88FBA9A96843}"/>
              </a:ext>
            </a:extLst>
          </p:cNvPr>
          <p:cNvSpPr txBox="1"/>
          <p:nvPr/>
        </p:nvSpPr>
        <p:spPr>
          <a:xfrm>
            <a:off x="908305" y="3466530"/>
            <a:ext cx="4710784" cy="1323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ArcPy</a:t>
            </a:r>
            <a:endParaRPr lang="en-US" sz="2000" b="1" dirty="0">
              <a:ea typeface="+mn-ea"/>
              <a:cs typeface="+mn-cs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Fiona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a typeface="+mn-ea"/>
                <a:cs typeface="+mn-cs"/>
              </a:rPr>
              <a:t>pyshp</a:t>
            </a: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208012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 Flight Paths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7A64D-6FE4-485E-8CAD-331AA49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3E641-77A1-4337-8EAC-29C64D7943D7}"/>
              </a:ext>
            </a:extLst>
          </p:cNvPr>
          <p:cNvSpPr txBox="1">
            <a:spLocks/>
          </p:cNvSpPr>
          <p:nvPr/>
        </p:nvSpPr>
        <p:spPr>
          <a:xfrm>
            <a:off x="1279016" y="2912254"/>
            <a:ext cx="466171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Using Spatial DataFrame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03452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451575"/>
            <a:ext cx="6632870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Demo: Hot Spot Analysis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7A64D-6FE4-485E-8CAD-331AA49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3E641-77A1-4337-8EAC-29C64D7943D7}"/>
              </a:ext>
            </a:extLst>
          </p:cNvPr>
          <p:cNvSpPr txBox="1">
            <a:spLocks/>
          </p:cNvSpPr>
          <p:nvPr/>
        </p:nvSpPr>
        <p:spPr>
          <a:xfrm>
            <a:off x="1279016" y="2912254"/>
            <a:ext cx="466171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cs typeface="Avenir LT Std 65 Medium" charset="0"/>
              </a:rPr>
              <a:t>Using Spatial DataFrame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38807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Alberto’s Slides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7A64D-6FE4-485E-8CAD-331AA49D4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3E641-77A1-4337-8EAC-29C64D7943D7}"/>
              </a:ext>
            </a:extLst>
          </p:cNvPr>
          <p:cNvSpPr txBox="1">
            <a:spLocks/>
          </p:cNvSpPr>
          <p:nvPr/>
        </p:nvSpPr>
        <p:spPr>
          <a:xfrm>
            <a:off x="1279016" y="2912254"/>
            <a:ext cx="466171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200" b="0" kern="120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Using Tensor Flow, </a:t>
            </a:r>
            <a:r>
              <a:rPr lang="en-US" sz="2000" dirty="0" err="1">
                <a:solidFill>
                  <a:schemeClr val="tx1"/>
                </a:solidFill>
                <a:cs typeface="Avenir LT Std 65 Medium" charset="0"/>
              </a:rPr>
              <a:t>etc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…</a:t>
            </a:r>
          </a:p>
          <a:p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32834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39840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6440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26033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9" name="Subtitle 9">
            <a:extLst>
              <a:ext uri="{FF2B5EF4-FFF2-40B4-BE49-F238E27FC236}">
                <a16:creationId xmlns:a16="http://schemas.microsoft.com/office/drawing/2014/main" id="{8F84B855-5CD1-486F-A320-74E1C235A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8757082" cy="314445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Find the patterns hidden in data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618C748-C654-436A-90DD-13079F85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16" y="2195369"/>
            <a:ext cx="8957804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Data Science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320511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Why Python?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4650828" cy="3427413"/>
          </a:xfrm>
        </p:spPr>
        <p:txBody>
          <a:bodyPr/>
          <a:lstStyle/>
          <a:p>
            <a:r>
              <a:rPr lang="en-US" b="0" dirty="0"/>
              <a:t>Popularity</a:t>
            </a:r>
          </a:p>
          <a:p>
            <a:r>
              <a:rPr lang="en-US" b="0" dirty="0"/>
              <a:t>Productivity</a:t>
            </a:r>
          </a:p>
          <a:p>
            <a:r>
              <a:rPr lang="en-US" b="0" dirty="0"/>
              <a:t>Interoperability</a:t>
            </a:r>
          </a:p>
          <a:p>
            <a:r>
              <a:rPr lang="en-US" b="0" dirty="0"/>
              <a:t>Solves the “two language” problem</a:t>
            </a:r>
          </a:p>
          <a:p>
            <a:r>
              <a:rPr lang="en-US" b="0" dirty="0"/>
              <a:t>Scientific Python ecosystem</a:t>
            </a:r>
          </a:p>
          <a:p>
            <a:r>
              <a:rPr lang="en-US" b="0" dirty="0"/>
              <a:t>Community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08757D97-7986-48BF-82D3-64C90CF53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136" y="449781"/>
            <a:ext cx="3701198" cy="2200013"/>
          </a:xfrm>
          <a:prstGeom prst="rect">
            <a:avLst/>
          </a:prstGeom>
        </p:spPr>
      </p:pic>
      <p:pic>
        <p:nvPicPr>
          <p:cNvPr id="8" name="Picture 2" descr="Image result for came for the language stayed for the community">
            <a:extLst>
              <a:ext uri="{FF2B5EF4-FFF2-40B4-BE49-F238E27FC236}">
                <a16:creationId xmlns:a16="http://schemas.microsoft.com/office/drawing/2014/main" id="{AB700BA1-1AAA-4183-92FD-EBCACD6D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2172" y="1319606"/>
            <a:ext cx="2550754" cy="25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308F2FC8-31E1-476F-8170-0168375C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596" y="2892735"/>
            <a:ext cx="1201729" cy="120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umpy transparent">
            <a:extLst>
              <a:ext uri="{FF2B5EF4-FFF2-40B4-BE49-F238E27FC236}">
                <a16:creationId xmlns:a16="http://schemas.microsoft.com/office/drawing/2014/main" id="{D8CC21D2-09B0-4D5C-B643-19578F32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570" y="4056839"/>
            <a:ext cx="3676731" cy="9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tensorflow transparent">
            <a:extLst>
              <a:ext uri="{FF2B5EF4-FFF2-40B4-BE49-F238E27FC236}">
                <a16:creationId xmlns:a16="http://schemas.microsoft.com/office/drawing/2014/main" id="{8E86C8F7-6EDF-4462-8471-05FF3B4B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5344" y="4094464"/>
            <a:ext cx="987806" cy="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matplotlib">
            <a:extLst>
              <a:ext uri="{FF2B5EF4-FFF2-40B4-BE49-F238E27FC236}">
                <a16:creationId xmlns:a16="http://schemas.microsoft.com/office/drawing/2014/main" id="{6FFCC004-35AA-4BC6-A435-E3FB6CD2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203" y="4950787"/>
            <a:ext cx="2337435" cy="5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scikit learn transparent">
            <a:extLst>
              <a:ext uri="{FF2B5EF4-FFF2-40B4-BE49-F238E27FC236}">
                <a16:creationId xmlns:a16="http://schemas.microsoft.com/office/drawing/2014/main" id="{20FD0A84-F2C3-47DB-B9D0-9A4738A2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4578" y="3032178"/>
            <a:ext cx="1916366" cy="11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opencv">
            <a:extLst>
              <a:ext uri="{FF2B5EF4-FFF2-40B4-BE49-F238E27FC236}">
                <a16:creationId xmlns:a16="http://schemas.microsoft.com/office/drawing/2014/main" id="{B2A76F98-732C-4EE5-B2CF-1A417FA1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7346" y="4066149"/>
            <a:ext cx="705186" cy="8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40791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A514F4C1-D8B1-444C-B666-B68B5E12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Data Science with ArcGIS -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ED352-049B-46E3-A7E4-3CB36402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23" y="919621"/>
            <a:ext cx="5114925" cy="51625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6D55617-7B6E-4510-99D6-9E63F39D9412}"/>
              </a:ext>
            </a:extLst>
          </p:cNvPr>
          <p:cNvSpPr txBox="1">
            <a:spLocks/>
          </p:cNvSpPr>
          <p:nvPr/>
        </p:nvSpPr>
        <p:spPr>
          <a:xfrm>
            <a:off x="685800" y="1196138"/>
            <a:ext cx="10369550" cy="418229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 err="1"/>
              <a:t>Esri</a:t>
            </a:r>
            <a:r>
              <a:rPr lang="en-US" b="0" dirty="0"/>
              <a:t> curated content – </a:t>
            </a:r>
            <a:r>
              <a:rPr lang="en-US" b="0" dirty="0">
                <a:hlinkClick r:id="rId5"/>
              </a:rPr>
              <a:t>Living Atlas</a:t>
            </a:r>
            <a:endParaRPr lang="en-US" b="0" dirty="0"/>
          </a:p>
          <a:p>
            <a:pPr lvl="2"/>
            <a:r>
              <a:rPr lang="en-US" b="0" dirty="0"/>
              <a:t>Multi-spectral, temporal, dynamic imagery layers</a:t>
            </a:r>
          </a:p>
          <a:p>
            <a:pPr lvl="2"/>
            <a:r>
              <a:rPr lang="en-US" b="0" dirty="0"/>
              <a:t>Landsat, NAIP, MODIS, Elevation</a:t>
            </a:r>
          </a:p>
          <a:p>
            <a:pPr lvl="2"/>
            <a:r>
              <a:rPr lang="en-US" b="0" dirty="0" err="1"/>
              <a:t>Basemaps</a:t>
            </a:r>
            <a:r>
              <a:rPr lang="en-US" b="0" dirty="0"/>
              <a:t>, Imagery, Demographics, Transport</a:t>
            </a:r>
          </a:p>
          <a:p>
            <a:pPr lvl="2"/>
            <a:r>
              <a:rPr lang="en-US" b="0" dirty="0"/>
              <a:t>Boundaries &amp; places, Landscape, Oceans</a:t>
            </a:r>
          </a:p>
          <a:p>
            <a:pPr lvl="2"/>
            <a:r>
              <a:rPr lang="en-US" b="0" dirty="0"/>
              <a:t>Earth Observations, Urban Systems, Historical Maps, …</a:t>
            </a:r>
          </a:p>
          <a:p>
            <a:pPr lvl="2"/>
            <a:endParaRPr lang="en-US" b="0" dirty="0"/>
          </a:p>
          <a:p>
            <a:r>
              <a:rPr lang="en-US" sz="2200" b="0" dirty="0"/>
              <a:t>Your data, org’s data, data shared with you</a:t>
            </a:r>
          </a:p>
          <a:p>
            <a:pPr lvl="2"/>
            <a:r>
              <a:rPr lang="en-US" b="0" dirty="0"/>
              <a:t>Shapefiles, File geodatabase, CSV, Excel, HTML, …</a:t>
            </a:r>
          </a:p>
          <a:p>
            <a:pPr lvl="2"/>
            <a:r>
              <a:rPr lang="en-US" b="0" dirty="0"/>
              <a:t>File shares, cloud share</a:t>
            </a:r>
          </a:p>
          <a:p>
            <a:pPr lvl="2"/>
            <a:r>
              <a:rPr lang="en-US" b="0" dirty="0"/>
              <a:t>HDFS, Hive and databases</a:t>
            </a:r>
          </a:p>
          <a:p>
            <a:pPr lvl="2"/>
            <a:endParaRPr lang="en-US" b="0" dirty="0"/>
          </a:p>
          <a:p>
            <a:r>
              <a:rPr lang="en-US" b="0" dirty="0"/>
              <a:t>Public data</a:t>
            </a:r>
          </a:p>
          <a:p>
            <a:pPr lvl="1"/>
            <a:r>
              <a:rPr lang="en-US" b="0" dirty="0"/>
              <a:t>Maps, layers and datasets shared by users worldwide</a:t>
            </a:r>
          </a:p>
          <a:p>
            <a:pPr lvl="1"/>
            <a:endParaRPr lang="en-US" b="0" dirty="0"/>
          </a:p>
          <a:p>
            <a:pPr lvl="2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7516605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43B844F-D9B8-4C54-B54E-6CC3B663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Data Science with ArcGIS - Visualization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4730802-DCCE-437C-BB14-3E6F588A09F5}"/>
              </a:ext>
            </a:extLst>
          </p:cNvPr>
          <p:cNvSpPr txBox="1">
            <a:spLocks/>
          </p:cNvSpPr>
          <p:nvPr/>
        </p:nvSpPr>
        <p:spPr>
          <a:xfrm>
            <a:off x="685800" y="1407071"/>
            <a:ext cx="10369550" cy="418229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Visualize with ArcGIS</a:t>
            </a:r>
          </a:p>
          <a:p>
            <a:pPr lvl="1"/>
            <a:r>
              <a:rPr lang="en-US" b="0" dirty="0"/>
              <a:t>Map widget in </a:t>
            </a:r>
            <a:r>
              <a:rPr lang="en-US" b="0" dirty="0" err="1"/>
              <a:t>Jupyter</a:t>
            </a:r>
            <a:r>
              <a:rPr lang="en-US" b="0" dirty="0"/>
              <a:t> notebook</a:t>
            </a:r>
          </a:p>
          <a:p>
            <a:pPr lvl="1"/>
            <a:r>
              <a:rPr lang="en-US" b="0" dirty="0"/>
              <a:t>Web Maps and Web Scene</a:t>
            </a:r>
          </a:p>
          <a:p>
            <a:pPr lvl="1"/>
            <a:r>
              <a:rPr lang="en-US" b="0" dirty="0"/>
              <a:t>Feature layers</a:t>
            </a:r>
          </a:p>
          <a:p>
            <a:pPr lvl="1"/>
            <a:r>
              <a:rPr lang="en-US" b="0" dirty="0"/>
              <a:t>Raster and imagery layer</a:t>
            </a:r>
          </a:p>
          <a:p>
            <a:pPr lvl="1"/>
            <a:r>
              <a:rPr lang="en-US" b="0" dirty="0"/>
              <a:t>Smart mapping</a:t>
            </a:r>
          </a:p>
          <a:p>
            <a:pPr lvl="1"/>
            <a:r>
              <a:rPr lang="en-US" b="0" dirty="0"/>
              <a:t>Pythonic renderers and symbology</a:t>
            </a:r>
          </a:p>
          <a:p>
            <a:pPr lvl="1"/>
            <a:endParaRPr lang="en-US" b="0" dirty="0"/>
          </a:p>
          <a:p>
            <a:r>
              <a:rPr lang="en-US" b="0" dirty="0"/>
              <a:t>Visualize with Python</a:t>
            </a:r>
          </a:p>
          <a:p>
            <a:pPr lvl="1"/>
            <a:r>
              <a:rPr lang="en-US" b="0" dirty="0"/>
              <a:t>Matplotlib, Seaborn, Bokeh, </a:t>
            </a:r>
            <a:r>
              <a:rPr lang="en-US" b="0" dirty="0" err="1"/>
              <a:t>Plotly</a:t>
            </a:r>
            <a:r>
              <a:rPr lang="en-US" b="0" dirty="0"/>
              <a:t>, …</a:t>
            </a:r>
          </a:p>
          <a:p>
            <a:pPr lvl="1"/>
            <a:r>
              <a:rPr lang="en-US" b="0" dirty="0" err="1"/>
              <a:t>Datashader</a:t>
            </a:r>
            <a:r>
              <a:rPr lang="en-US" b="0" dirty="0"/>
              <a:t>, </a:t>
            </a:r>
            <a:r>
              <a:rPr lang="en-US" b="0" dirty="0" err="1"/>
              <a:t>Holoviews</a:t>
            </a:r>
            <a:r>
              <a:rPr lang="en-US" b="0" dirty="0"/>
              <a:t>, </a:t>
            </a:r>
            <a:r>
              <a:rPr lang="en-US" b="0" dirty="0" err="1"/>
              <a:t>Mayavi</a:t>
            </a:r>
            <a:r>
              <a:rPr lang="en-US" b="0" dirty="0"/>
              <a:t>, …</a:t>
            </a:r>
          </a:p>
          <a:p>
            <a:pPr lvl="1"/>
            <a:endParaRPr lang="en-US" b="0" dirty="0"/>
          </a:p>
        </p:txBody>
      </p:sp>
      <p:pic>
        <p:nvPicPr>
          <p:cNvPr id="11" name="Picture 2" descr="Add layers">
            <a:extLst>
              <a:ext uri="{FF2B5EF4-FFF2-40B4-BE49-F238E27FC236}">
                <a16:creationId xmlns:a16="http://schemas.microsoft.com/office/drawing/2014/main" id="{ECA1B13C-B899-4905-B6CF-DF72B5E59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5056" y="1158295"/>
            <a:ext cx="2658986" cy="10572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dd imagery layers">
            <a:extLst>
              <a:ext uri="{FF2B5EF4-FFF2-40B4-BE49-F238E27FC236}">
                <a16:creationId xmlns:a16="http://schemas.microsoft.com/office/drawing/2014/main" id="{6C30DB04-F34C-426B-96DB-B49CF974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083" y="1686745"/>
            <a:ext cx="2498788" cy="99951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Quantities and size">
            <a:extLst>
              <a:ext uri="{FF2B5EF4-FFF2-40B4-BE49-F238E27FC236}">
                <a16:creationId xmlns:a16="http://schemas.microsoft.com/office/drawing/2014/main" id="{EE9E05EF-68D3-4E0D-83FF-5CB8F224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0369" y="2133659"/>
            <a:ext cx="2777003" cy="1115785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Quantities and colors">
            <a:extLst>
              <a:ext uri="{FF2B5EF4-FFF2-40B4-BE49-F238E27FC236}">
                <a16:creationId xmlns:a16="http://schemas.microsoft.com/office/drawing/2014/main" id="{19680193-9D4C-4FEB-912A-3698BB63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4515" y="2744027"/>
            <a:ext cx="2777003" cy="1116328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Matplotlib">
            <a:extLst>
              <a:ext uri="{FF2B5EF4-FFF2-40B4-BE49-F238E27FC236}">
                <a16:creationId xmlns:a16="http://schemas.microsoft.com/office/drawing/2014/main" id="{A2DE1662-F969-47DB-AF71-2DA6B0D7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1869" y="3718505"/>
            <a:ext cx="2236887" cy="183018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oloviews">
            <a:extLst>
              <a:ext uri="{FF2B5EF4-FFF2-40B4-BE49-F238E27FC236}">
                <a16:creationId xmlns:a16="http://schemas.microsoft.com/office/drawing/2014/main" id="{92B9540E-16D3-42B2-891F-EE26B70A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9187" y="4459591"/>
            <a:ext cx="1532596" cy="1532596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eaborn">
            <a:extLst>
              <a:ext uri="{FF2B5EF4-FFF2-40B4-BE49-F238E27FC236}">
                <a16:creationId xmlns:a16="http://schemas.microsoft.com/office/drawing/2014/main" id="{50BC4D0F-3C53-4718-8BFB-02BEEC3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2214" y="5006297"/>
            <a:ext cx="1364237" cy="136959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atashader">
            <a:extLst>
              <a:ext uri="{FF2B5EF4-FFF2-40B4-BE49-F238E27FC236}">
                <a16:creationId xmlns:a16="http://schemas.microsoft.com/office/drawing/2014/main" id="{C54BCC27-E459-4BDC-9EF3-7C2C7145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612" y="4999669"/>
            <a:ext cx="2351049" cy="136959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40534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A7015B91-20FD-40C8-87F7-D4B9411F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Data Science with ArcGIS - Analysis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7F21FB0-94DC-45CD-8BC6-C9C1E1F029A5}"/>
              </a:ext>
            </a:extLst>
          </p:cNvPr>
          <p:cNvSpPr txBox="1">
            <a:spLocks/>
          </p:cNvSpPr>
          <p:nvPr/>
        </p:nvSpPr>
        <p:spPr>
          <a:xfrm>
            <a:off x="685800" y="1515819"/>
            <a:ext cx="10369550" cy="418229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Analysis with ArcGIS</a:t>
            </a:r>
          </a:p>
          <a:p>
            <a:endParaRPr lang="en-US" b="0" dirty="0"/>
          </a:p>
          <a:p>
            <a:pPr lvl="1"/>
            <a:r>
              <a:rPr lang="en-US" b="0" dirty="0"/>
              <a:t>Geoprocessing in Web GIS</a:t>
            </a:r>
          </a:p>
          <a:p>
            <a:pPr lvl="2"/>
            <a:r>
              <a:rPr lang="en-US" b="0" dirty="0"/>
              <a:t>Spatial analysis, Routing and directions</a:t>
            </a:r>
          </a:p>
          <a:p>
            <a:pPr lvl="2"/>
            <a:r>
              <a:rPr lang="en-US" b="0" dirty="0"/>
              <a:t>Network analysis, Geocoding, </a:t>
            </a:r>
            <a:r>
              <a:rPr lang="en-US" b="0" dirty="0" err="1"/>
              <a:t>Geoenrichment</a:t>
            </a:r>
            <a:r>
              <a:rPr lang="en-US" b="0" dirty="0"/>
              <a:t>…</a:t>
            </a:r>
          </a:p>
          <a:p>
            <a:pPr lvl="2"/>
            <a:endParaRPr lang="en-US" b="0" dirty="0"/>
          </a:p>
          <a:p>
            <a:pPr lvl="1"/>
            <a:r>
              <a:rPr lang="en-US" b="0" dirty="0"/>
              <a:t>Imagery and Raster Analysis</a:t>
            </a:r>
          </a:p>
          <a:p>
            <a:pPr lvl="2"/>
            <a:r>
              <a:rPr lang="en-US" b="0" dirty="0"/>
              <a:t>On the fly dynamic image processing</a:t>
            </a:r>
          </a:p>
          <a:p>
            <a:pPr lvl="2"/>
            <a:r>
              <a:rPr lang="en-US" b="0" dirty="0"/>
              <a:t>Distributed raster analysis</a:t>
            </a:r>
          </a:p>
          <a:p>
            <a:pPr lvl="2"/>
            <a:endParaRPr lang="en-US" b="0" dirty="0"/>
          </a:p>
          <a:p>
            <a:pPr lvl="1"/>
            <a:r>
              <a:rPr lang="en-US" b="0" dirty="0" err="1"/>
              <a:t>GeoAnalytics</a:t>
            </a:r>
            <a:r>
              <a:rPr lang="en-US" b="0" dirty="0"/>
              <a:t> – large tabular and vector data</a:t>
            </a:r>
          </a:p>
          <a:p>
            <a:pPr lvl="2"/>
            <a:endParaRPr lang="en-US" b="0" dirty="0"/>
          </a:p>
          <a:p>
            <a:pPr lvl="2"/>
            <a:endParaRPr lang="en-US" b="0" dirty="0"/>
          </a:p>
        </p:txBody>
      </p:sp>
      <p:pic>
        <p:nvPicPr>
          <p:cNvPr id="7" name="Picture 2" descr="Chennai floods">
            <a:extLst>
              <a:ext uri="{FF2B5EF4-FFF2-40B4-BE49-F238E27FC236}">
                <a16:creationId xmlns:a16="http://schemas.microsoft.com/office/drawing/2014/main" id="{3C21B36F-4223-458D-A6BC-3D183931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679" y="1978271"/>
            <a:ext cx="3225225" cy="132822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ervice area">
            <a:extLst>
              <a:ext uri="{FF2B5EF4-FFF2-40B4-BE49-F238E27FC236}">
                <a16:creationId xmlns:a16="http://schemas.microsoft.com/office/drawing/2014/main" id="{6247ED92-654F-40E9-A2B3-5518A3758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520" y="2702027"/>
            <a:ext cx="3326548" cy="13359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A hurricane image">
            <a:extLst>
              <a:ext uri="{FF2B5EF4-FFF2-40B4-BE49-F238E27FC236}">
                <a16:creationId xmlns:a16="http://schemas.microsoft.com/office/drawing/2014/main" id="{31973798-277C-4137-B25F-72A656AA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7461" y="3567476"/>
            <a:ext cx="3184835" cy="1277748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55717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EF180699-F0E0-43D9-82B4-347273E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734"/>
            <a:ext cx="10826496" cy="430887"/>
          </a:xfrm>
        </p:spPr>
        <p:txBody>
          <a:bodyPr/>
          <a:lstStyle/>
          <a:p>
            <a:pPr algn="l"/>
            <a:r>
              <a:rPr lang="en-US" sz="2800" b="0" dirty="0"/>
              <a:t>Data Science with ArcGIS - Analysis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64EEFA2-0EF7-40B8-9A93-C0D1459B3835}"/>
              </a:ext>
            </a:extLst>
          </p:cNvPr>
          <p:cNvSpPr txBox="1">
            <a:spLocks/>
          </p:cNvSpPr>
          <p:nvPr/>
        </p:nvSpPr>
        <p:spPr>
          <a:xfrm>
            <a:off x="685800" y="1559136"/>
            <a:ext cx="10369550" cy="377322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200" b="0" dirty="0"/>
              <a:t>Analysis with Python libraries</a:t>
            </a:r>
          </a:p>
          <a:p>
            <a:pPr lvl="1"/>
            <a:r>
              <a:rPr lang="en-US" sz="2000" b="0" dirty="0"/>
              <a:t>Data wrangling</a:t>
            </a:r>
          </a:p>
          <a:p>
            <a:pPr lvl="2"/>
            <a:r>
              <a:rPr lang="en-US" sz="1800" b="0" dirty="0"/>
              <a:t>Pandas, </a:t>
            </a:r>
            <a:r>
              <a:rPr lang="en-US" sz="1800" b="0" dirty="0" err="1"/>
              <a:t>numpy</a:t>
            </a:r>
            <a:r>
              <a:rPr lang="en-US" sz="1800" b="0" dirty="0"/>
              <a:t>, </a:t>
            </a:r>
            <a:r>
              <a:rPr lang="en-US" sz="1800" b="0" dirty="0" err="1"/>
              <a:t>scipy</a:t>
            </a:r>
            <a:endParaRPr lang="en-US" sz="1800" b="0" dirty="0"/>
          </a:p>
          <a:p>
            <a:pPr lvl="1"/>
            <a:r>
              <a:rPr lang="en-US" sz="2000" b="0" dirty="0"/>
              <a:t>Machine learning</a:t>
            </a:r>
          </a:p>
          <a:p>
            <a:pPr lvl="2"/>
            <a:r>
              <a:rPr lang="en-US" sz="1800" b="0" dirty="0" err="1"/>
              <a:t>Scikit</a:t>
            </a:r>
            <a:r>
              <a:rPr lang="en-US" sz="1800" b="0" dirty="0"/>
              <a:t>-learn, </a:t>
            </a:r>
            <a:r>
              <a:rPr lang="en-US" sz="1800" b="0" dirty="0" err="1"/>
              <a:t>tensorflow</a:t>
            </a:r>
            <a:r>
              <a:rPr lang="en-US" sz="1800" b="0" dirty="0"/>
              <a:t>, </a:t>
            </a:r>
            <a:r>
              <a:rPr lang="en-US" sz="1800" b="0" dirty="0" err="1"/>
              <a:t>keras</a:t>
            </a:r>
            <a:r>
              <a:rPr lang="en-US" sz="1800" b="0" dirty="0"/>
              <a:t>, </a:t>
            </a:r>
            <a:r>
              <a:rPr lang="en-US" sz="1800" b="0" dirty="0" err="1"/>
              <a:t>pytorch</a:t>
            </a:r>
            <a:r>
              <a:rPr lang="en-US" sz="1800" b="0" dirty="0"/>
              <a:t>, </a:t>
            </a:r>
            <a:r>
              <a:rPr lang="en-US" sz="1800" b="0" dirty="0" err="1"/>
              <a:t>fastai</a:t>
            </a:r>
            <a:endParaRPr lang="en-US" sz="1800" b="0" dirty="0"/>
          </a:p>
          <a:p>
            <a:pPr lvl="1"/>
            <a:r>
              <a:rPr lang="en-US" sz="2000" b="0" dirty="0"/>
              <a:t>Geospatial analysis</a:t>
            </a:r>
          </a:p>
          <a:p>
            <a:pPr lvl="2"/>
            <a:r>
              <a:rPr lang="en-US" sz="1800" b="0" dirty="0" err="1"/>
              <a:t>PySAL</a:t>
            </a:r>
            <a:r>
              <a:rPr lang="en-US" sz="1800" b="0" dirty="0"/>
              <a:t>, GDAL, Shapely, Fiona, …</a:t>
            </a:r>
          </a:p>
          <a:p>
            <a:pPr lvl="1"/>
            <a:r>
              <a:rPr lang="en-US" sz="2000" b="0" dirty="0"/>
              <a:t>Image processing and computer vision</a:t>
            </a:r>
          </a:p>
          <a:p>
            <a:pPr lvl="2"/>
            <a:r>
              <a:rPr lang="en-US" sz="1800" b="0" dirty="0"/>
              <a:t>PIL, OpenCV, </a:t>
            </a:r>
            <a:r>
              <a:rPr lang="en-US" sz="1800" b="0" dirty="0" err="1"/>
              <a:t>scikit</a:t>
            </a:r>
            <a:r>
              <a:rPr lang="en-US" sz="1800" b="0" dirty="0"/>
              <a:t>-image</a:t>
            </a:r>
            <a:endParaRPr lang="en-US" b="0" dirty="0"/>
          </a:p>
          <a:p>
            <a:pPr lvl="2"/>
            <a:endParaRPr lang="en-US" b="0" dirty="0"/>
          </a:p>
        </p:txBody>
      </p:sp>
      <p:pic>
        <p:nvPicPr>
          <p:cNvPr id="7" name="Picture 10" descr="PySal">
            <a:extLst>
              <a:ext uri="{FF2B5EF4-FFF2-40B4-BE49-F238E27FC236}">
                <a16:creationId xmlns:a16="http://schemas.microsoft.com/office/drawing/2014/main" id="{0B5C948F-E664-4326-B6B1-9CCF96F2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680" y="2543158"/>
            <a:ext cx="1365520" cy="13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EF3A238A-12A3-465A-BDC1-3725A6EA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0567" y="1140837"/>
            <a:ext cx="1201729" cy="120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numpy transparent">
            <a:extLst>
              <a:ext uri="{FF2B5EF4-FFF2-40B4-BE49-F238E27FC236}">
                <a16:creationId xmlns:a16="http://schemas.microsoft.com/office/drawing/2014/main" id="{7691D052-2D6E-41A8-9385-221816FE2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5565" y="4019073"/>
            <a:ext cx="3676731" cy="9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tensorflow transparent">
            <a:extLst>
              <a:ext uri="{FF2B5EF4-FFF2-40B4-BE49-F238E27FC236}">
                <a16:creationId xmlns:a16="http://schemas.microsoft.com/office/drawing/2014/main" id="{59652392-8E12-4BF1-B193-F2115F73A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1371" y="5166773"/>
            <a:ext cx="1038766" cy="8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matplotlib">
            <a:extLst>
              <a:ext uri="{FF2B5EF4-FFF2-40B4-BE49-F238E27FC236}">
                <a16:creationId xmlns:a16="http://schemas.microsoft.com/office/drawing/2014/main" id="{E3E52BEC-BAF5-4B08-8BFE-625A2232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190" y="5380342"/>
            <a:ext cx="2901102" cy="6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scikit learn transparent">
            <a:extLst>
              <a:ext uri="{FF2B5EF4-FFF2-40B4-BE49-F238E27FC236}">
                <a16:creationId xmlns:a16="http://schemas.microsoft.com/office/drawing/2014/main" id="{E55862A6-56B9-4429-921A-88681D3B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5847" y="2574642"/>
            <a:ext cx="1916366" cy="11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opencv">
            <a:extLst>
              <a:ext uri="{FF2B5EF4-FFF2-40B4-BE49-F238E27FC236}">
                <a16:creationId xmlns:a16="http://schemas.microsoft.com/office/drawing/2014/main" id="{E6A1B65B-E00B-4CE6-BBBE-91060DC4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5847" y="5071289"/>
            <a:ext cx="705186" cy="8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Image result for gdal">
            <a:extLst>
              <a:ext uri="{FF2B5EF4-FFF2-40B4-BE49-F238E27FC236}">
                <a16:creationId xmlns:a16="http://schemas.microsoft.com/office/drawing/2014/main" id="{8D8BF4AC-DDB7-45D8-AD5F-05973A8B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9439" y="4074276"/>
            <a:ext cx="740443" cy="8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07922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3413A9A6-A28B-46CF-91FC-08D82D6524FD}"/>
              </a:ext>
            </a:extLst>
          </p:cNvPr>
          <p:cNvSpPr txBox="1">
            <a:spLocks/>
          </p:cNvSpPr>
          <p:nvPr/>
        </p:nvSpPr>
        <p:spPr>
          <a:xfrm>
            <a:off x="685799" y="682625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Data Science workflows - Deployment</a:t>
            </a:r>
          </a:p>
          <a:p>
            <a:pPr algn="l"/>
            <a:endParaRPr lang="en-US" sz="2800" b="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D7517A3-D7A6-4865-9D97-DA6B7D8A8177}"/>
              </a:ext>
            </a:extLst>
          </p:cNvPr>
          <p:cNvSpPr txBox="1">
            <a:spLocks/>
          </p:cNvSpPr>
          <p:nvPr/>
        </p:nvSpPr>
        <p:spPr>
          <a:xfrm>
            <a:off x="685799" y="1128656"/>
            <a:ext cx="10369550" cy="377322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200" b="0" dirty="0"/>
              <a:t>Deploy as information products</a:t>
            </a:r>
          </a:p>
          <a:p>
            <a:pPr lvl="1"/>
            <a:r>
              <a:rPr lang="en-US" sz="2000" b="0" dirty="0" err="1"/>
              <a:t>WebMaps</a:t>
            </a:r>
            <a:endParaRPr lang="en-US" sz="2000" b="0" dirty="0"/>
          </a:p>
          <a:p>
            <a:pPr lvl="1"/>
            <a:r>
              <a:rPr lang="en-US" sz="2000" b="0" dirty="0"/>
              <a:t>Web scenes</a:t>
            </a:r>
          </a:p>
          <a:p>
            <a:pPr lvl="1"/>
            <a:r>
              <a:rPr lang="en-US" sz="2000" b="0" dirty="0"/>
              <a:t>Layers</a:t>
            </a:r>
          </a:p>
          <a:p>
            <a:r>
              <a:rPr lang="en-US" sz="2200" b="0" dirty="0"/>
              <a:t>Deploy as web tools</a:t>
            </a:r>
          </a:p>
          <a:p>
            <a:pPr lvl="1"/>
            <a:r>
              <a:rPr lang="en-US" sz="2000" b="0" dirty="0"/>
              <a:t>Geoprocessing script tools</a:t>
            </a:r>
          </a:p>
          <a:p>
            <a:pPr lvl="1"/>
            <a:r>
              <a:rPr lang="en-US" sz="2000" b="0" dirty="0"/>
              <a:t>Binder projects</a:t>
            </a:r>
          </a:p>
          <a:p>
            <a:r>
              <a:rPr lang="en-US" sz="2200" b="0" dirty="0"/>
              <a:t>Deploy as dashboards</a:t>
            </a:r>
          </a:p>
          <a:p>
            <a:pPr lvl="1"/>
            <a:r>
              <a:rPr lang="en-US" sz="2000" b="0" dirty="0"/>
              <a:t>ArcGIS Operations Dashboard</a:t>
            </a:r>
          </a:p>
          <a:p>
            <a:pPr lvl="1"/>
            <a:r>
              <a:rPr lang="en-US" sz="2000" b="0" dirty="0" err="1"/>
              <a:t>Jupyter</a:t>
            </a:r>
            <a:r>
              <a:rPr lang="en-US" sz="2000" b="0" dirty="0"/>
              <a:t> dashboard</a:t>
            </a:r>
          </a:p>
          <a:p>
            <a:pPr lvl="1"/>
            <a:r>
              <a:rPr lang="en-US" sz="2000" b="0" dirty="0" err="1"/>
              <a:t>Plotly</a:t>
            </a:r>
            <a:r>
              <a:rPr lang="en-US" sz="2000" b="0" dirty="0"/>
              <a:t> dashboard</a:t>
            </a:r>
          </a:p>
          <a:p>
            <a:endParaRPr lang="en-US" b="0" dirty="0"/>
          </a:p>
          <a:p>
            <a:pPr lvl="2"/>
            <a:endParaRPr lang="en-US" b="0" dirty="0"/>
          </a:p>
        </p:txBody>
      </p:sp>
      <p:pic>
        <p:nvPicPr>
          <p:cNvPr id="7" name="Picture 2" descr="Service area">
            <a:extLst>
              <a:ext uri="{FF2B5EF4-FFF2-40B4-BE49-F238E27FC236}">
                <a16:creationId xmlns:a16="http://schemas.microsoft.com/office/drawing/2014/main" id="{EC043394-A0A5-44D3-9D4E-830DF6D66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4095" y="1083470"/>
            <a:ext cx="2869580" cy="179647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cikit image">
            <a:extLst>
              <a:ext uri="{FF2B5EF4-FFF2-40B4-BE49-F238E27FC236}">
                <a16:creationId xmlns:a16="http://schemas.microsoft.com/office/drawing/2014/main" id="{CE773E07-4F8A-4DF7-BB82-38969738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791" y="2157206"/>
            <a:ext cx="3279104" cy="130000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yspark">
            <a:extLst>
              <a:ext uri="{FF2B5EF4-FFF2-40B4-BE49-F238E27FC236}">
                <a16:creationId xmlns:a16="http://schemas.microsoft.com/office/drawing/2014/main" id="{24989F4B-8F73-4CD1-B77F-0A7EC5B18A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898" y="3540551"/>
            <a:ext cx="4203777" cy="2498541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98879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8A7B8E51-7183-4E97-AF3C-6134380A13C4}"/>
              </a:ext>
            </a:extLst>
          </p:cNvPr>
          <p:cNvSpPr txBox="1">
            <a:spLocks/>
          </p:cNvSpPr>
          <p:nvPr/>
        </p:nvSpPr>
        <p:spPr>
          <a:xfrm>
            <a:off x="685797" y="2566831"/>
            <a:ext cx="8725829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6000" b="0" dirty="0"/>
              <a:t>Questions?</a:t>
            </a:r>
          </a:p>
          <a:p>
            <a:pPr algn="l"/>
            <a:endParaRPr lang="en-US" sz="6000" b="0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1FEE346-750C-47F3-A1DA-B36D02CACE11}"/>
              </a:ext>
            </a:extLst>
          </p:cNvPr>
          <p:cNvSpPr txBox="1">
            <a:spLocks/>
          </p:cNvSpPr>
          <p:nvPr/>
        </p:nvSpPr>
        <p:spPr>
          <a:xfrm>
            <a:off x="685798" y="3478034"/>
            <a:ext cx="872582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Please fill out the surveys!</a:t>
            </a:r>
          </a:p>
          <a:p>
            <a:pPr algn="l"/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50171590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5400" y="922"/>
            <a:ext cx="12217400" cy="6872287"/>
            <a:chOff x="0" y="0"/>
            <a:chExt cx="12217400" cy="6872287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t="68897" r="77"/>
            <a:stretch/>
          </p:blipFill>
          <p:spPr>
            <a:xfrm>
              <a:off x="0" y="4731287"/>
              <a:ext cx="12217400" cy="21410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DE6AF-CDFD-45B6-8084-5CABD3A07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3" y="1800505"/>
            <a:ext cx="2367424" cy="4816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6889C9-F8CA-44EB-A35E-CD1282DF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48" y="1800131"/>
            <a:ext cx="2490263" cy="4816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D66E30-BD64-49A2-8900-10C660B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3" y="1800505"/>
            <a:ext cx="2550704" cy="4816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D36C92-99E7-4E20-9961-8E19D8C14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8" y="1781325"/>
            <a:ext cx="2466484" cy="4816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C5CE3E-66D8-4353-B0AD-0BDEAACDA2BB}"/>
              </a:ext>
            </a:extLst>
          </p:cNvPr>
          <p:cNvSpPr/>
          <p:nvPr/>
        </p:nvSpPr>
        <p:spPr>
          <a:xfrm>
            <a:off x="200713" y="1189401"/>
            <a:ext cx="2438164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Download the Esri Events app and find your event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865444-8060-46A9-B943-49C018B91D86}"/>
              </a:ext>
            </a:extLst>
          </p:cNvPr>
          <p:cNvSpPr/>
          <p:nvPr/>
        </p:nvSpPr>
        <p:spPr>
          <a:xfrm>
            <a:off x="3068239" y="1236218"/>
            <a:ext cx="2809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Select the session </a:t>
            </a:r>
            <a:br>
              <a:rPr lang="en-US" sz="1400" b="1" dirty="0">
                <a:latin typeface="AvenirNext LT Pro Regular" panose="020B0503020202020204" pitchFamily="34" charset="0"/>
              </a:rPr>
            </a:br>
            <a:r>
              <a:rPr lang="en-US" sz="1400" b="1" dirty="0">
                <a:latin typeface="AvenirNext LT Pro Regular" panose="020B0503020202020204" pitchFamily="34" charset="0"/>
              </a:rPr>
              <a:t>you attended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BE25B6-0160-4FC5-AB62-5120E22C8D36}"/>
              </a:ext>
            </a:extLst>
          </p:cNvPr>
          <p:cNvSpPr/>
          <p:nvPr/>
        </p:nvSpPr>
        <p:spPr>
          <a:xfrm>
            <a:off x="6509671" y="1236218"/>
            <a:ext cx="229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Scroll down to find the feedback section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FF1E1-9F7B-4B9D-A2B9-1700C8B1F7C1}"/>
              </a:ext>
            </a:extLst>
          </p:cNvPr>
          <p:cNvSpPr/>
          <p:nvPr/>
        </p:nvSpPr>
        <p:spPr>
          <a:xfrm>
            <a:off x="9631679" y="1238152"/>
            <a:ext cx="22493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 and select “Submit”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A32990-20B8-4472-9924-4E41F059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7"/>
          <a:stretch/>
        </p:blipFill>
        <p:spPr>
          <a:xfrm>
            <a:off x="9660835" y="2267538"/>
            <a:ext cx="2184242" cy="37331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6CA58E-9BD2-4CEB-98CC-589DFD34E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90"/>
          <a:stretch/>
        </p:blipFill>
        <p:spPr>
          <a:xfrm>
            <a:off x="6466845" y="2279412"/>
            <a:ext cx="2287541" cy="376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185AB6-286B-445C-935D-29EB536100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94"/>
          <a:stretch/>
        </p:blipFill>
        <p:spPr>
          <a:xfrm>
            <a:off x="386140" y="2291392"/>
            <a:ext cx="2118520" cy="37775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748B7F-86B7-4AFB-BE98-54043722FF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2"/>
          <a:stretch/>
        </p:blipFill>
        <p:spPr>
          <a:xfrm>
            <a:off x="3351536" y="2278048"/>
            <a:ext cx="2204024" cy="3741090"/>
          </a:xfrm>
          <a:prstGeom prst="rect">
            <a:avLst/>
          </a:prstGeom>
        </p:spPr>
      </p:pic>
      <p:sp>
        <p:nvSpPr>
          <p:cNvPr id="36" name="Right Arrow 38">
            <a:extLst>
              <a:ext uri="{FF2B5EF4-FFF2-40B4-BE49-F238E27FC236}">
                <a16:creationId xmlns:a16="http://schemas.microsoft.com/office/drawing/2014/main" id="{934AE8BA-9996-4A2D-8CAE-0D2E13C934C9}"/>
              </a:ext>
            </a:extLst>
          </p:cNvPr>
          <p:cNvSpPr/>
          <p:nvPr/>
        </p:nvSpPr>
        <p:spPr bwMode="auto">
          <a:xfrm>
            <a:off x="2608106" y="532872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7" name="Right Arrow 38">
            <a:extLst>
              <a:ext uri="{FF2B5EF4-FFF2-40B4-BE49-F238E27FC236}">
                <a16:creationId xmlns:a16="http://schemas.microsoft.com/office/drawing/2014/main" id="{CF2CF7F7-69B7-4C57-95B0-59D34B3EEDF0}"/>
              </a:ext>
            </a:extLst>
          </p:cNvPr>
          <p:cNvSpPr/>
          <p:nvPr/>
        </p:nvSpPr>
        <p:spPr bwMode="auto">
          <a:xfrm>
            <a:off x="5632118" y="3022128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Right Arrow 38">
            <a:extLst>
              <a:ext uri="{FF2B5EF4-FFF2-40B4-BE49-F238E27FC236}">
                <a16:creationId xmlns:a16="http://schemas.microsoft.com/office/drawing/2014/main" id="{7B017EAB-A47B-4C61-937F-A8DA0FD2724D}"/>
              </a:ext>
            </a:extLst>
          </p:cNvPr>
          <p:cNvSpPr/>
          <p:nvPr/>
        </p:nvSpPr>
        <p:spPr bwMode="auto">
          <a:xfrm>
            <a:off x="8805724" y="392283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529F5-A074-4323-8665-B169192ED1C0}"/>
              </a:ext>
            </a:extLst>
          </p:cNvPr>
          <p:cNvGrpSpPr/>
          <p:nvPr/>
        </p:nvGrpSpPr>
        <p:grpSpPr>
          <a:xfrm>
            <a:off x="8400876" y="3807819"/>
            <a:ext cx="277601" cy="1863195"/>
            <a:chOff x="8258043" y="3716148"/>
            <a:chExt cx="187870" cy="107042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0" name="Right Arrow 30">
              <a:extLst>
                <a:ext uri="{FF2B5EF4-FFF2-40B4-BE49-F238E27FC236}">
                  <a16:creationId xmlns:a16="http://schemas.microsoft.com/office/drawing/2014/main" id="{1E363DE4-93AF-49EF-AB7B-F21D4BC542CE}"/>
                </a:ext>
              </a:extLst>
            </p:cNvPr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1" name="Right Arrow 31">
              <a:extLst>
                <a:ext uri="{FF2B5EF4-FFF2-40B4-BE49-F238E27FC236}">
                  <a16:creationId xmlns:a16="http://schemas.microsoft.com/office/drawing/2014/main" id="{A322C6F2-E72B-438F-B835-8DFEF0EEECD4}"/>
                </a:ext>
              </a:extLst>
            </p:cNvPr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2" name="Right Arrow 32">
              <a:extLst>
                <a:ext uri="{FF2B5EF4-FFF2-40B4-BE49-F238E27FC236}">
                  <a16:creationId xmlns:a16="http://schemas.microsoft.com/office/drawing/2014/main" id="{AE1A734B-CC2E-48FB-B260-FFDE163FC5F2}"/>
                </a:ext>
              </a:extLst>
            </p:cNvPr>
            <p:cNvSpPr/>
            <p:nvPr/>
          </p:nvSpPr>
          <p:spPr bwMode="auto">
            <a:xfrm rot="5400000">
              <a:off x="8084699" y="4425355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7" name="Title 8">
            <a:extLst>
              <a:ext uri="{FF2B5EF4-FFF2-40B4-BE49-F238E27FC236}">
                <a16:creationId xmlns:a16="http://schemas.microsoft.com/office/drawing/2014/main" id="{44084912-FF81-4F2D-AD28-F17D06A19FD3}"/>
              </a:ext>
            </a:extLst>
          </p:cNvPr>
          <p:cNvSpPr txBox="1">
            <a:spLocks/>
          </p:cNvSpPr>
          <p:nvPr/>
        </p:nvSpPr>
        <p:spPr>
          <a:xfrm>
            <a:off x="1670539" y="641680"/>
            <a:ext cx="885092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>
                <a:solidFill>
                  <a:srgbClr val="0EB9DF"/>
                </a:solidFill>
                <a:latin typeface="AvenirNext LT Pro Regular" panose="020B0503020202020204" pitchFamily="34" charset="0"/>
              </a:rPr>
              <a:t>Please Take Our Survey in the Esri Events App</a:t>
            </a:r>
          </a:p>
        </p:txBody>
      </p:sp>
    </p:spTree>
    <p:extLst>
      <p:ext uri="{BB962C8B-B14F-4D97-AF65-F5344CB8AC3E}">
        <p14:creationId xmlns:p14="http://schemas.microsoft.com/office/powerpoint/2010/main" val="2052367789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12188952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" y="2937"/>
            <a:ext cx="12185613" cy="685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666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Analysis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9299069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6A040D-807C-448A-B3EF-A579F9DFD8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649201-3D07-4A78-8EC6-624A8F5C6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D06D9D-B468-478F-9A1F-AD200A53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1DF5D6-F10A-4246-B8B7-BE8517CE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74" y="-5435"/>
            <a:ext cx="7927406" cy="6858000"/>
          </a:xfrm>
          <a:prstGeom prst="rect">
            <a:avLst/>
          </a:prstGeom>
          <a:ln w="6350">
            <a:solidFill>
              <a:schemeClr val="tx1">
                <a:lumMod val="50000"/>
              </a:schemeClr>
            </a:solidFill>
          </a:ln>
          <a:effectLst/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27BE9C54-71D4-4FFD-B288-D36997B0B72B}"/>
              </a:ext>
            </a:extLst>
          </p:cNvPr>
          <p:cNvSpPr/>
          <p:nvPr/>
        </p:nvSpPr>
        <p:spPr bwMode="auto">
          <a:xfrm rot="16200000">
            <a:off x="10548244" y="5127728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242C287E-8664-489B-A663-6E9AB747061A}"/>
              </a:ext>
            </a:extLst>
          </p:cNvPr>
          <p:cNvSpPr/>
          <p:nvPr/>
        </p:nvSpPr>
        <p:spPr bwMode="auto">
          <a:xfrm rot="16200000">
            <a:off x="9424334" y="5144499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AB3FCF94-FF16-4CD3-AAF1-30B2FD94A17B}"/>
              </a:ext>
            </a:extLst>
          </p:cNvPr>
          <p:cNvSpPr/>
          <p:nvPr/>
        </p:nvSpPr>
        <p:spPr bwMode="auto">
          <a:xfrm rot="16200000">
            <a:off x="8281715" y="5152914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71D8D5AB-5CE7-46E3-B2DB-333C8C1D5DFD}"/>
              </a:ext>
            </a:extLst>
          </p:cNvPr>
          <p:cNvSpPr/>
          <p:nvPr/>
        </p:nvSpPr>
        <p:spPr bwMode="auto">
          <a:xfrm rot="16200000">
            <a:off x="8859486" y="4137581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0E5284-EC9E-4B3E-84A1-3784F283ED88}"/>
              </a:ext>
            </a:extLst>
          </p:cNvPr>
          <p:cNvSpPr/>
          <p:nvPr/>
        </p:nvSpPr>
        <p:spPr bwMode="auto">
          <a:xfrm rot="16200000">
            <a:off x="7715914" y="4140609"/>
            <a:ext cx="1224382" cy="1055500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2938279-FEDE-463A-80BA-263383F1D44C}"/>
              </a:ext>
            </a:extLst>
          </p:cNvPr>
          <p:cNvSpPr/>
          <p:nvPr/>
        </p:nvSpPr>
        <p:spPr bwMode="auto">
          <a:xfrm rot="16200000">
            <a:off x="9425495" y="2777858"/>
            <a:ext cx="1626259" cy="1401948"/>
          </a:xfrm>
          <a:prstGeom prst="hexagon">
            <a:avLst/>
          </a:prstGeom>
          <a:gradFill>
            <a:gsLst>
              <a:gs pos="100000">
                <a:srgbClr val="87AA42"/>
              </a:gs>
              <a:gs pos="0">
                <a:schemeClr val="accent2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FC1C215-A9A4-4756-A832-7FAACFB57F51}"/>
              </a:ext>
            </a:extLst>
          </p:cNvPr>
          <p:cNvSpPr/>
          <p:nvPr/>
        </p:nvSpPr>
        <p:spPr bwMode="auto">
          <a:xfrm rot="16200000">
            <a:off x="10052913" y="4295564"/>
            <a:ext cx="1025845" cy="884348"/>
          </a:xfrm>
          <a:prstGeom prst="hexagon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47000">
                <a:schemeClr val="accent1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56F120E3-4F0D-456B-8095-B295A75EB1B9}"/>
              </a:ext>
            </a:extLst>
          </p:cNvPr>
          <p:cNvSpPr/>
          <p:nvPr/>
        </p:nvSpPr>
        <p:spPr bwMode="auto">
          <a:xfrm rot="16200000">
            <a:off x="8264420" y="3072321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B750A73-A767-4C3A-9CBC-6E76BF9501D0}"/>
              </a:ext>
            </a:extLst>
          </p:cNvPr>
          <p:cNvSpPr/>
          <p:nvPr/>
        </p:nvSpPr>
        <p:spPr bwMode="auto">
          <a:xfrm rot="16200000">
            <a:off x="7681759" y="2046430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FB4D6E5D-ADB0-4E2E-BCE9-38B417EE6C76}"/>
              </a:ext>
            </a:extLst>
          </p:cNvPr>
          <p:cNvSpPr/>
          <p:nvPr/>
        </p:nvSpPr>
        <p:spPr bwMode="auto">
          <a:xfrm rot="16200000">
            <a:off x="8845081" y="2035716"/>
            <a:ext cx="1011736" cy="872186"/>
          </a:xfrm>
          <a:prstGeom prst="hexagon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29000">
                <a:schemeClr val="accent3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122A485-27BA-4BB7-A54B-FAF4D8E3FB44}"/>
              </a:ext>
            </a:extLst>
          </p:cNvPr>
          <p:cNvSpPr/>
          <p:nvPr/>
        </p:nvSpPr>
        <p:spPr bwMode="auto">
          <a:xfrm rot="16200000">
            <a:off x="8350617" y="1256987"/>
            <a:ext cx="923269" cy="795921"/>
          </a:xfrm>
          <a:prstGeom prst="hexagon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29000">
                <a:schemeClr val="accent3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F03A5-615C-4796-8B40-84AA3DB509CA}"/>
              </a:ext>
            </a:extLst>
          </p:cNvPr>
          <p:cNvSpPr txBox="1"/>
          <p:nvPr/>
        </p:nvSpPr>
        <p:spPr>
          <a:xfrm>
            <a:off x="7774147" y="2434394"/>
            <a:ext cx="102471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geometry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6C63E1-6150-4BDE-8BC6-7DC18FE2F4F6}"/>
              </a:ext>
            </a:extLst>
          </p:cNvPr>
          <p:cNvSpPr txBox="1"/>
          <p:nvPr/>
        </p:nvSpPr>
        <p:spPr>
          <a:xfrm>
            <a:off x="8333630" y="3334137"/>
            <a:ext cx="1115988" cy="553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71B1B8-C917-47D2-834E-8DF0CEFBDD5B}"/>
              </a:ext>
            </a:extLst>
          </p:cNvPr>
          <p:cNvSpPr txBox="1"/>
          <p:nvPr/>
        </p:nvSpPr>
        <p:spPr>
          <a:xfrm>
            <a:off x="9508774" y="5544592"/>
            <a:ext cx="1045397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E2859-4C31-4DD0-80BC-E24057D27DF2}"/>
              </a:ext>
            </a:extLst>
          </p:cNvPr>
          <p:cNvSpPr txBox="1"/>
          <p:nvPr/>
        </p:nvSpPr>
        <p:spPr>
          <a:xfrm>
            <a:off x="10101066" y="4637771"/>
            <a:ext cx="938574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schematics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725FCC-7569-439A-BC5F-075EFF613379}"/>
              </a:ext>
            </a:extLst>
          </p:cNvPr>
          <p:cNvSpPr txBox="1"/>
          <p:nvPr/>
        </p:nvSpPr>
        <p:spPr>
          <a:xfrm>
            <a:off x="10649242" y="5553022"/>
            <a:ext cx="103894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features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B57BB5-6BBC-490C-9DF0-00B13E185780}"/>
              </a:ext>
            </a:extLst>
          </p:cNvPr>
          <p:cNvSpPr txBox="1"/>
          <p:nvPr/>
        </p:nvSpPr>
        <p:spPr>
          <a:xfrm>
            <a:off x="8369847" y="5544592"/>
            <a:ext cx="103210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57646-7E08-434E-95AB-61A564AD4FFB}"/>
              </a:ext>
            </a:extLst>
          </p:cNvPr>
          <p:cNvSpPr txBox="1"/>
          <p:nvPr/>
        </p:nvSpPr>
        <p:spPr>
          <a:xfrm>
            <a:off x="8924221" y="4527951"/>
            <a:ext cx="107520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realtime</a:t>
            </a: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9A325-53E7-4834-8DCD-7B9407FE79F7}"/>
              </a:ext>
            </a:extLst>
          </p:cNvPr>
          <p:cNvSpPr txBox="1"/>
          <p:nvPr/>
        </p:nvSpPr>
        <p:spPr>
          <a:xfrm>
            <a:off x="8407970" y="1539715"/>
            <a:ext cx="809862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widgets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C6F358-AC09-44FF-9E18-88FBFB0841BF}"/>
              </a:ext>
            </a:extLst>
          </p:cNvPr>
          <p:cNvSpPr txBox="1"/>
          <p:nvPr/>
        </p:nvSpPr>
        <p:spPr>
          <a:xfrm>
            <a:off x="8932016" y="2337356"/>
            <a:ext cx="90074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45DE8-733E-41B4-8E19-DFF5F3C85349}"/>
              </a:ext>
            </a:extLst>
          </p:cNvPr>
          <p:cNvSpPr txBox="1"/>
          <p:nvPr/>
        </p:nvSpPr>
        <p:spPr>
          <a:xfrm>
            <a:off x="7809963" y="4376768"/>
            <a:ext cx="1033139" cy="553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geo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analytics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081F69-32A6-40BD-AA8F-10AF5BE62C83}"/>
              </a:ext>
            </a:extLst>
          </p:cNvPr>
          <p:cNvSpPr/>
          <p:nvPr/>
        </p:nvSpPr>
        <p:spPr>
          <a:xfrm>
            <a:off x="9892393" y="3118917"/>
            <a:ext cx="664262" cy="73077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/>
            <a:r>
              <a:rPr lang="en-US" sz="3500" dirty="0" err="1"/>
              <a:t>gis</a:t>
            </a:r>
            <a:endParaRPr lang="en-US" sz="3500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BA0F9A-6501-4F2D-B0F6-FDD6D9133842}"/>
              </a:ext>
            </a:extLst>
          </p:cNvPr>
          <p:cNvSpPr/>
          <p:nvPr/>
        </p:nvSpPr>
        <p:spPr bwMode="auto">
          <a:xfrm rot="16200000">
            <a:off x="7104872" y="3120762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083F1-00F2-44CE-A41F-0C0076186DC6}"/>
              </a:ext>
            </a:extLst>
          </p:cNvPr>
          <p:cNvSpPr txBox="1"/>
          <p:nvPr/>
        </p:nvSpPr>
        <p:spPr>
          <a:xfrm>
            <a:off x="7162426" y="3477880"/>
            <a:ext cx="110857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geocoding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13EB9E43-B913-424F-9C7F-22A4959EBEC2}"/>
              </a:ext>
            </a:extLst>
          </p:cNvPr>
          <p:cNvSpPr/>
          <p:nvPr/>
        </p:nvSpPr>
        <p:spPr bwMode="auto">
          <a:xfrm rot="16200000">
            <a:off x="7168861" y="959345"/>
            <a:ext cx="1242958" cy="1071516"/>
          </a:xfrm>
          <a:prstGeom prst="hexagon">
            <a:avLst/>
          </a:prstGeom>
          <a:gradFill>
            <a:gsLst>
              <a:gs pos="100000">
                <a:schemeClr val="bg2"/>
              </a:gs>
              <a:gs pos="0">
                <a:schemeClr val="accent4"/>
              </a:gs>
            </a:gsLst>
            <a:lin ang="12000000" scaled="0"/>
          </a:gradFill>
          <a:ln>
            <a:noFill/>
            <a:headEnd type="none" w="med" len="med"/>
            <a:tailEnd type="none" w="med" len="med"/>
          </a:ln>
          <a:effectLst>
            <a:outerShdw blurRad="63500" dist="38100" dir="9840000" algn="tl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73EE0-1513-4252-92E4-366018AB692E}"/>
              </a:ext>
            </a:extLst>
          </p:cNvPr>
          <p:cNvSpPr txBox="1"/>
          <p:nvPr/>
        </p:nvSpPr>
        <p:spPr>
          <a:xfrm>
            <a:off x="7261249" y="1240793"/>
            <a:ext cx="1024716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geo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enrichment</a:t>
            </a:r>
          </a:p>
        </p:txBody>
      </p:sp>
    </p:spTree>
    <p:extLst>
      <p:ext uri="{BB962C8B-B14F-4D97-AF65-F5344CB8AC3E}">
        <p14:creationId xmlns:p14="http://schemas.microsoft.com/office/powerpoint/2010/main" val="100978732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E5B6-CB13-484F-9F9F-D5BA9926C0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A289955-7AFB-4F5C-B520-5B0262B9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C5AA80E3-99AA-4B48-AED2-DB458AD7FEC9}"/>
              </a:ext>
            </a:extLst>
          </p:cNvPr>
          <p:cNvSpPr txBox="1">
            <a:spLocks/>
          </p:cNvSpPr>
          <p:nvPr/>
        </p:nvSpPr>
        <p:spPr>
          <a:xfrm>
            <a:off x="645400" y="566447"/>
            <a:ext cx="10826496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/>
              <a:t>ArcGIS + Jupyter = </a:t>
            </a:r>
            <a:r>
              <a:rPr lang="en-US" sz="3200" b="0"/>
              <a:t>♥</a:t>
            </a:r>
            <a:endParaRPr lang="en-US" sz="2800" b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0738D2-1DF0-4510-84C6-E89C997D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66" y="798222"/>
            <a:ext cx="5863155" cy="5257800"/>
          </a:xfrm>
          <a:prstGeom prst="rect">
            <a:avLst/>
          </a:prstGeom>
          <a:gradFill>
            <a:gsLst>
              <a:gs pos="95000">
                <a:srgbClr val="053264"/>
              </a:gs>
              <a:gs pos="0">
                <a:srgbClr val="00B9F2"/>
              </a:gs>
            </a:gsLst>
            <a:path path="circle">
              <a:fillToRect t="100000" r="100000"/>
            </a:path>
          </a:gradFill>
          <a:ln>
            <a:solidFill>
              <a:schemeClr val="tx1">
                <a:lumMod val="75000"/>
              </a:schemeClr>
            </a:solidFill>
          </a:ln>
          <a:effectLst>
            <a:outerShdw blurRad="279400" dist="25400" dir="5400000" sx="101000" sy="10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A4AE2A-A108-4E76-A72B-F3B02901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583964"/>
            <a:ext cx="5346091" cy="391709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  <a:effectLst>
            <a:outerShdw blurRad="203200" dist="88900" dir="5400000" sx="97000" sy="97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89234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5D3CC-647C-45C6-BE88-18C95D2D3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40A0E6-B415-4565-AC39-0EDEAD94FB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E52D53-6FFC-488F-8F39-789AC55F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216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1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844</Words>
  <Application>Microsoft Office PowerPoint</Application>
  <PresentationFormat>Widescreen</PresentationFormat>
  <Paragraphs>269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Consolas</vt:lpstr>
      <vt:lpstr>Lucida Grande</vt:lpstr>
      <vt:lpstr>Esri_Corporate_Template-Dark</vt:lpstr>
      <vt:lpstr>ArcGIS API for Python for Data Scientists</vt:lpstr>
      <vt:lpstr>Agenda</vt:lpstr>
      <vt:lpstr>Introduction</vt:lpstr>
      <vt:lpstr>PowerPoint Presentation</vt:lpstr>
      <vt:lpstr>Why Python?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 Data</vt:lpstr>
      <vt:lpstr>Enrich Layer</vt:lpstr>
      <vt:lpstr>Use Proximity</vt:lpstr>
      <vt:lpstr>Use Proximity</vt:lpstr>
      <vt:lpstr>Manage Data</vt:lpstr>
      <vt:lpstr>Analyze Patterns</vt:lpstr>
      <vt:lpstr>PowerPoint Presentation</vt:lpstr>
      <vt:lpstr>Geocode</vt:lpstr>
      <vt:lpstr>Geocode</vt:lpstr>
      <vt:lpstr>Batch Geocoding</vt:lpstr>
      <vt:lpstr>Reverse Geocode</vt:lpstr>
      <vt:lpstr>PowerPoint Presentation</vt:lpstr>
      <vt:lpstr>Network analysis capabilities and tools</vt:lpstr>
      <vt:lpstr>Network analysis – Service Areas</vt:lpstr>
      <vt:lpstr>PowerPoint Presentation</vt:lpstr>
      <vt:lpstr>PowerPoint Presentation</vt:lpstr>
      <vt:lpstr>PowerPoint Presentation</vt:lpstr>
      <vt:lpstr>Demo: GeoEnrichment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Data Frame</vt:lpstr>
      <vt:lpstr>PowerPoint Presentation</vt:lpstr>
      <vt:lpstr>PowerPoint Presentation</vt:lpstr>
      <vt:lpstr>PowerPoint Presentation</vt:lpstr>
      <vt:lpstr>PowerPoint Presentation</vt:lpstr>
      <vt:lpstr>Demo: Flight Paths</vt:lpstr>
      <vt:lpstr>Demo: Hot Spot Analysis</vt:lpstr>
      <vt:lpstr>Alberto’s Slides</vt:lpstr>
      <vt:lpstr>PowerPoint Presentation</vt:lpstr>
      <vt:lpstr>PowerPoint Presentation</vt:lpstr>
      <vt:lpstr>PowerPoint Presentation</vt:lpstr>
      <vt:lpstr>Data Science</vt:lpstr>
      <vt:lpstr>Data Science with ArcGIS - Data</vt:lpstr>
      <vt:lpstr>Data Science with ArcGIS - Visualization</vt:lpstr>
      <vt:lpstr>Data Science with ArcGIS - Analysis</vt:lpstr>
      <vt:lpstr>Data Science with ArcGIS - Analysis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2017-12-07T00:50:01Z</dcterms:created>
  <dcterms:modified xsi:type="dcterms:W3CDTF">2018-03-15T17:54:45Z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